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479" r:id="rId3"/>
    <p:sldId id="475" r:id="rId4"/>
    <p:sldId id="319" r:id="rId5"/>
    <p:sldId id="320" r:id="rId6"/>
    <p:sldId id="497" r:id="rId7"/>
    <p:sldId id="453" r:id="rId8"/>
    <p:sldId id="298" r:id="rId9"/>
    <p:sldId id="481" r:id="rId10"/>
    <p:sldId id="483" r:id="rId11"/>
    <p:sldId id="484" r:id="rId12"/>
    <p:sldId id="485" r:id="rId13"/>
    <p:sldId id="345" r:id="rId14"/>
    <p:sldId id="486" r:id="rId15"/>
    <p:sldId id="498" r:id="rId16"/>
    <p:sldId id="499" r:id="rId17"/>
    <p:sldId id="490" r:id="rId18"/>
    <p:sldId id="351" r:id="rId19"/>
    <p:sldId id="495" r:id="rId20"/>
    <p:sldId id="496" r:id="rId21"/>
    <p:sldId id="492" r:id="rId22"/>
    <p:sldId id="493" r:id="rId23"/>
    <p:sldId id="324" r:id="rId24"/>
    <p:sldId id="360" r:id="rId25"/>
    <p:sldId id="285" r:id="rId26"/>
    <p:sldId id="500" r:id="rId27"/>
    <p:sldId id="288" r:id="rId28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EF9E9C8-D7E0-4736-AF41-41FBAFE93DEB}">
          <p14:sldIdLst>
            <p14:sldId id="256"/>
            <p14:sldId id="479"/>
            <p14:sldId id="475"/>
            <p14:sldId id="319"/>
            <p14:sldId id="320"/>
            <p14:sldId id="497"/>
            <p14:sldId id="453"/>
            <p14:sldId id="298"/>
            <p14:sldId id="481"/>
            <p14:sldId id="483"/>
            <p14:sldId id="484"/>
            <p14:sldId id="485"/>
            <p14:sldId id="345"/>
            <p14:sldId id="486"/>
            <p14:sldId id="498"/>
            <p14:sldId id="499"/>
            <p14:sldId id="490"/>
            <p14:sldId id="351"/>
            <p14:sldId id="495"/>
            <p14:sldId id="496"/>
            <p14:sldId id="492"/>
            <p14:sldId id="493"/>
            <p14:sldId id="324"/>
            <p14:sldId id="360"/>
            <p14:sldId id="285"/>
            <p14:sldId id="500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1" autoAdjust="0"/>
    <p:restoredTop sz="87321" autoAdjust="0"/>
  </p:normalViewPr>
  <p:slideViewPr>
    <p:cSldViewPr snapToGrid="0">
      <p:cViewPr varScale="1">
        <p:scale>
          <a:sx n="80" d="100"/>
          <a:sy n="80" d="100"/>
        </p:scale>
        <p:origin x="562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44" cy="480710"/>
          </a:xfrm>
          <a:prstGeom prst="rect">
            <a:avLst/>
          </a:prstGeom>
        </p:spPr>
        <p:txBody>
          <a:bodyPr vert="horz" lIns="93415" tIns="46708" rIns="93415" bIns="4670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38" y="0"/>
            <a:ext cx="3170244" cy="480710"/>
          </a:xfrm>
          <a:prstGeom prst="rect">
            <a:avLst/>
          </a:prstGeom>
        </p:spPr>
        <p:txBody>
          <a:bodyPr vert="horz" lIns="93415" tIns="46708" rIns="93415" bIns="46708" rtlCol="0"/>
          <a:lstStyle>
            <a:lvl1pPr algn="r">
              <a:defRPr sz="1200"/>
            </a:lvl1pPr>
          </a:lstStyle>
          <a:p>
            <a:fld id="{40E6BA15-E163-4423-8402-457AB5128923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490"/>
            <a:ext cx="3170244" cy="480710"/>
          </a:xfrm>
          <a:prstGeom prst="rect">
            <a:avLst/>
          </a:prstGeom>
        </p:spPr>
        <p:txBody>
          <a:bodyPr vert="horz" lIns="93415" tIns="46708" rIns="93415" bIns="4670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38" y="9120490"/>
            <a:ext cx="3170244" cy="480710"/>
          </a:xfrm>
          <a:prstGeom prst="rect">
            <a:avLst/>
          </a:prstGeom>
        </p:spPr>
        <p:txBody>
          <a:bodyPr vert="horz" lIns="93415" tIns="46708" rIns="93415" bIns="46708" rtlCol="0" anchor="b"/>
          <a:lstStyle>
            <a:lvl1pPr algn="r">
              <a:defRPr sz="1200"/>
            </a:lvl1pPr>
          </a:lstStyle>
          <a:p>
            <a:fld id="{7C85E440-3C21-4465-A763-BB191D56D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9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1" cy="481727"/>
          </a:xfrm>
          <a:prstGeom prst="rect">
            <a:avLst/>
          </a:prstGeom>
        </p:spPr>
        <p:txBody>
          <a:bodyPr vert="horz" lIns="96657" tIns="48328" rIns="96657" bIns="483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1" cy="481727"/>
          </a:xfrm>
          <a:prstGeom prst="rect">
            <a:avLst/>
          </a:prstGeom>
        </p:spPr>
        <p:txBody>
          <a:bodyPr vert="horz" lIns="96657" tIns="48328" rIns="96657" bIns="48328" rtlCol="0"/>
          <a:lstStyle>
            <a:lvl1pPr algn="r">
              <a:defRPr sz="1200"/>
            </a:lvl1pPr>
          </a:lstStyle>
          <a:p>
            <a:fld id="{B4558BFC-944D-49E4-BD72-A803B8B3DEE8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7" tIns="48328" rIns="96657" bIns="4832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3"/>
          </a:xfrm>
          <a:prstGeom prst="rect">
            <a:avLst/>
          </a:prstGeom>
        </p:spPr>
        <p:txBody>
          <a:bodyPr vert="horz" lIns="96657" tIns="48328" rIns="96657" bIns="48328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1" cy="481726"/>
          </a:xfrm>
          <a:prstGeom prst="rect">
            <a:avLst/>
          </a:prstGeom>
        </p:spPr>
        <p:txBody>
          <a:bodyPr vert="horz" lIns="96657" tIns="48328" rIns="96657" bIns="483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1" cy="481726"/>
          </a:xfrm>
          <a:prstGeom prst="rect">
            <a:avLst/>
          </a:prstGeom>
        </p:spPr>
        <p:txBody>
          <a:bodyPr vert="horz" lIns="96657" tIns="48328" rIns="96657" bIns="48328" rtlCol="0" anchor="b"/>
          <a:lstStyle>
            <a:lvl1pPr algn="r">
              <a:defRPr sz="1200"/>
            </a:lvl1pPr>
          </a:lstStyle>
          <a:p>
            <a:fld id="{B90520EB-D546-4517-BC40-283B2544C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29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avage.nps.edu/EthicalControl/license.htm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4151">
              <a:defRPr/>
            </a:pPr>
            <a:r>
              <a:rPr lang="en-US" dirty="0" smtClean="0"/>
              <a:t>Distribution is unrestricted.</a:t>
            </a:r>
            <a:r>
              <a:rPr lang="en-US" baseline="0" dirty="0" smtClean="0"/>
              <a:t>  </a:t>
            </a:r>
            <a:r>
              <a:rPr lang="en-US" dirty="0" smtClean="0"/>
              <a:t>See</a:t>
            </a:r>
            <a:r>
              <a:rPr lang="en-US" baseline="0" dirty="0" smtClean="0"/>
              <a:t> </a:t>
            </a:r>
            <a:r>
              <a:rPr lang="en-US" dirty="0">
                <a:hlinkClick r:id="" action="ppaction://noaction"/>
              </a:rPr>
              <a:t>Open-Source License for Ethical Control</a:t>
            </a:r>
            <a:r>
              <a:rPr lang="en-US" dirty="0"/>
              <a:t> for</a:t>
            </a:r>
            <a:r>
              <a:rPr lang="en-US" dirty="0" smtClean="0"/>
              <a:t> details controlling this work.</a:t>
            </a:r>
            <a:endParaRPr lang="en-US" dirty="0" smtClean="0">
              <a:hlinkClick r:id="rId3"/>
            </a:endParaRPr>
          </a:p>
          <a:p>
            <a:pPr defTabSz="934151">
              <a:defRPr/>
            </a:pPr>
            <a:endParaRPr lang="en-US" dirty="0" smtClean="0">
              <a:hlinkClick r:id="rId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4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35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81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17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84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52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82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67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47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64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03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923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05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1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72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Laws of Armed Conflict (LOAC) are also referred to as International</a:t>
            </a:r>
            <a:r>
              <a:rPr lang="en-US" baseline="0" dirty="0" smtClean="0"/>
              <a:t> H</a:t>
            </a:r>
            <a:r>
              <a:rPr lang="en-US" dirty="0" smtClean="0"/>
              <a:t>umanitarian</a:t>
            </a:r>
            <a:r>
              <a:rPr lang="en-US" baseline="0" dirty="0" smtClean="0"/>
              <a:t> L</a:t>
            </a:r>
            <a:r>
              <a:rPr lang="en-US" dirty="0" smtClean="0"/>
              <a:t>aw (IHL).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29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59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C061B97-FC62-4933-AA89-3AC1A96B8F7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Notes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 and feedback are always welcome.</a:t>
            </a:r>
            <a:r>
              <a:rPr lang="en-US" baseline="0" dirty="0" smtClean="0"/>
              <a:t>  Thanks for considering the possibilities.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549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C061B97-FC62-4933-AA89-3AC1A96B8F7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Notes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 and feedback are always welcome.</a:t>
            </a:r>
            <a:r>
              <a:rPr lang="en-US" baseline="0" dirty="0" smtClean="0"/>
              <a:t>  Thanks for considering the possibilities.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744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54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71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50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59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4FB17-C6C1-4FCC-9A1A-FCF5A5AE165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44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68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69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520EB-D546-4517-BC40-283B2544C9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68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23C-D51E-4069-925A-BF7D5A679976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9DF-61A9-4ACA-B734-536BAC9B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25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23C-D51E-4069-925A-BF7D5A679976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9DF-61A9-4ACA-B734-536BAC9B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7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23C-D51E-4069-925A-BF7D5A679976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9DF-61A9-4ACA-B734-536BAC9B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8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23C-D51E-4069-925A-BF7D5A679976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9DF-61A9-4ACA-B734-536BAC9B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43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23C-D51E-4069-925A-BF7D5A679976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9DF-61A9-4ACA-B734-536BAC9B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00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23C-D51E-4069-925A-BF7D5A679976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9DF-61A9-4ACA-B734-536BAC9B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4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23C-D51E-4069-925A-BF7D5A679976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9DF-61A9-4ACA-B734-536BAC9B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19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23C-D51E-4069-925A-BF7D5A679976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9DF-61A9-4ACA-B734-536BAC9B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51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23C-D51E-4069-925A-BF7D5A679976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9DF-61A9-4ACA-B734-536BAC9B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9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23C-D51E-4069-925A-BF7D5A679976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9DF-61A9-4ACA-B734-536BAC9B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92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323C-D51E-4069-925A-BF7D5A679976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9DF-61A9-4ACA-B734-536BAC9B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8323C-D51E-4069-925A-BF7D5A679976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A39DF-61A9-4ACA-B734-536BAC9B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4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2ts.org/program-hybrid-a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nps.edu/Savage/EthicalControl/blob/master/missions/avcl/SailorOverboard.x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lab.nps.edu/Savage/EthicalControl/blob/master/queries/MissionQuery_01_GoalBranches.rq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gitlab.nps.edu/Savage/EthicalControl/blob/master/queries/SailorOverboardConverted.MissionQuery_01_GoalBranches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lab.nps.edu/Savage/EthicalControl/blob/master/queries/SailorOverboardConverted.MissionQuery_02_InitialGoal.rq.txt" TargetMode="External"/><Relationship Id="rId5" Type="http://schemas.openxmlformats.org/officeDocument/2006/relationships/hyperlink" Target="https://gitlab.nps.edu/Savage/EthicalControl/blob/master/queries/SailorOverboardConverted.MissionGoalsQuery_01.rq.txt" TargetMode="External"/><Relationship Id="rId4" Type="http://schemas.openxmlformats.org/officeDocument/2006/relationships/hyperlink" Target="https://gitlab.nps.edu/Savage/EthicalControl/blob/master/queries/SailorOverboardConverted.MissionQuery_01_GoalBranches.rq.tx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chine_learni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Quantum_computing" TargetMode="External"/><Relationship Id="rId5" Type="http://schemas.openxmlformats.org/officeDocument/2006/relationships/hyperlink" Target="https://en.wikipedia.org/wiki/Identification_friend_or_foe" TargetMode="External"/><Relationship Id="rId4" Type="http://schemas.openxmlformats.org/officeDocument/2006/relationships/hyperlink" Target="https://en.wikipedia.org/wiki/Data_min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s2ts.org/program-hybrid-a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thicsinaction.ieee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thicsinaction.ieee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://standards.ieee.org/develop/project/7007.html" TargetMode="External"/><Relationship Id="rId4" Type="http://schemas.openxmlformats.org/officeDocument/2006/relationships/hyperlink" Target="http://standards.ieee.org/develop/project/7007.html?utm_medium=undefined&amp;utm_source=undefined&amp;utm_campaign=undefined&amp;utm_content=undefined&amp;utm_term=undefin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ules_of_engagement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lab.nps.edu/Savage/EthicalControl/raw/master/documents/presentations/EthicalMissionTaskingExecutionForMaritimeRobots.2016July14.pdf?inline=false" TargetMode="External"/><Relationship Id="rId5" Type="http://schemas.openxmlformats.org/officeDocument/2006/relationships/hyperlink" Target="https://gitlab.nps.edu/Savage/EthicalControl/tree/master/documents/presentations" TargetMode="External"/><Relationship Id="rId4" Type="http://schemas.openxmlformats.org/officeDocument/2006/relationships/hyperlink" Target="https://en.wikipedia.org/wiki/International_humanitarian_law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brutzman@nps.ed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hyperlink" Target="http://faculty.nps.edu/brutzma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clblais@nps.ed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hyperlink" Target="https://nps.edu/faculty-profiles?p_p_id=facultycv&amp;p_p_lifecycle=0&amp;p_p_state=normal&amp;p_p_mode=view&amp;_facultycv_mvcPath=%2Fhtml%2Fdetails.jsp&amp;_facultycv_backURL=https%3A%2F%2Fnps.edu%2Ffaculty-profiles%3Fp_p_id%3Dfacultycv%26p_p_lifecycle%3D0%26p_p_state%3Dnormal%26p_p_mode%3Dview&amp;_facultycv_username=clblai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avage.nps.edu/EthicalContro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avage.nps.edu/Savage/AuvWorkbench/AVCL/AVCL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lab.nps.edu/Savage/EthicalControl/blob/master/ontologies/MissionExecutionOntology.tt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lab.nps.edu/Savage/EthicalControl/blob/master/ontologies/MissionExecutionOntology.tt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170" y="465995"/>
            <a:ext cx="11205555" cy="2546445"/>
          </a:xfrm>
        </p:spPr>
        <p:txBody>
          <a:bodyPr>
            <a:normAutofit fontScale="90000"/>
          </a:bodyPr>
          <a:lstStyle/>
          <a:p>
            <a:r>
              <a:rPr lang="en-US" sz="6200" dirty="0" smtClean="0"/>
              <a:t>Ethical Control of Unmanned Systems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200" dirty="0" smtClean="0"/>
              <a:t>Mission Design and Semantic Web Exemplars for</a:t>
            </a:r>
            <a:br>
              <a:rPr lang="en-US" sz="4200" dirty="0" smtClean="0"/>
            </a:br>
            <a:r>
              <a:rPr lang="en-US" sz="4200" dirty="0" smtClean="0"/>
              <a:t>Human Supervision of Lethal/Lifesaving Autonomy</a:t>
            </a:r>
            <a:endParaRPr lang="en-US" sz="4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8188" y="3695700"/>
            <a:ext cx="10739437" cy="2948939"/>
          </a:xfrm>
        </p:spPr>
        <p:txBody>
          <a:bodyPr>
            <a:normAutofit fontScale="85000" lnSpcReduction="20000"/>
          </a:bodyPr>
          <a:lstStyle/>
          <a:p>
            <a:r>
              <a:rPr lang="en-US" sz="3500" dirty="0" smtClean="0"/>
              <a:t>Don Brutzman and Curt Blais, Naval Postgraduate School (NPS)</a:t>
            </a:r>
          </a:p>
          <a:p>
            <a:endParaRPr lang="en-US" sz="3500" dirty="0"/>
          </a:p>
          <a:p>
            <a:r>
              <a:rPr lang="en-US" sz="2800" dirty="0" smtClean="0"/>
              <a:t>U.S. Semantic Technologies Symposium (US2TS)</a:t>
            </a:r>
          </a:p>
          <a:p>
            <a:r>
              <a:rPr lang="en-US" sz="2800" dirty="0" smtClean="0"/>
              <a:t>Panel </a:t>
            </a:r>
            <a:r>
              <a:rPr lang="en-US" sz="2800" dirty="0"/>
              <a:t>session: </a:t>
            </a:r>
            <a:r>
              <a:rPr lang="en-US" sz="2800" dirty="0">
                <a:hlinkClick r:id="rId3"/>
              </a:rPr>
              <a:t>Hybrid AI for Context </a:t>
            </a:r>
            <a:r>
              <a:rPr lang="en-US" sz="2800" dirty="0" smtClean="0">
                <a:hlinkClick r:id="rId3"/>
              </a:rPr>
              <a:t>Understanding</a:t>
            </a:r>
            <a:endParaRPr lang="en-US" sz="2800" dirty="0" smtClean="0"/>
          </a:p>
          <a:p>
            <a:r>
              <a:rPr lang="en-US" sz="2800" dirty="0"/>
              <a:t>North Carolina State University, Raleigh, NC</a:t>
            </a:r>
            <a:endParaRPr lang="en-US" sz="2800" dirty="0" smtClean="0"/>
          </a:p>
          <a:p>
            <a:endParaRPr lang="en-US" dirty="0" smtClean="0"/>
          </a:p>
          <a:p>
            <a:r>
              <a:rPr lang="en-US" dirty="0" smtClean="0"/>
              <a:t>9-11 March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37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08018" y="365125"/>
            <a:ext cx="8769927" cy="1325563"/>
          </a:xfrm>
        </p:spPr>
        <p:txBody>
          <a:bodyPr/>
          <a:lstStyle/>
          <a:p>
            <a:r>
              <a:rPr lang="en-US" dirty="0" smtClean="0"/>
              <a:t>Sailor overboard mission diagram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13" y="0"/>
            <a:ext cx="9234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0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838" y="-52083"/>
            <a:ext cx="10515600" cy="61293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hlinkClick r:id="rId3"/>
              </a:rPr>
              <a:t>SailorOverboard.xml</a:t>
            </a:r>
            <a:r>
              <a:rPr lang="en-US" sz="2800" b="1" dirty="0" smtClean="0"/>
              <a:t> in gitlab.nps.edu version control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5108"/>
            <a:ext cx="12078182" cy="6402892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2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39492" y="985057"/>
            <a:ext cx="7797338" cy="635924"/>
          </a:xfrm>
          <a:solidFill>
            <a:schemeClr val="bg1"/>
          </a:solidFill>
          <a:ln>
            <a:solidFill>
              <a:schemeClr val="tx2"/>
            </a:solidFill>
          </a:ln>
        </p:spPr>
        <p:txBody>
          <a:bodyPr>
            <a:normAutofit fontScale="90000"/>
          </a:bodyPr>
          <a:lstStyle/>
          <a:p>
            <a:r>
              <a:rPr lang="en-US" b="1" dirty="0" smtClean="0"/>
              <a:t>Sailor overboard mission orders AVCL</a:t>
            </a:r>
            <a:endParaRPr lang="en-US" b="1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6491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5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07" y="365125"/>
            <a:ext cx="10877909" cy="751833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Ontology </a:t>
            </a:r>
            <a:r>
              <a:rPr lang="en-US" sz="3200" dirty="0">
                <a:solidFill>
                  <a:srgbClr val="000000"/>
                </a:solidFill>
              </a:rPr>
              <a:t>for Ethical Control of Unmanned Systems in a Surrogate </a:t>
            </a:r>
            <a:r>
              <a:rPr lang="en-US" sz="3200" dirty="0" smtClean="0">
                <a:solidFill>
                  <a:srgbClr val="000000"/>
                </a:solidFill>
              </a:rPr>
              <a:t>Scenario: Example Relationship Definitions</a:t>
            </a:r>
            <a:endParaRPr lang="en-US" sz="3200" dirty="0"/>
          </a:p>
        </p:txBody>
      </p:sp>
      <p:sp>
        <p:nvSpPr>
          <p:cNvPr id="3" name="Content Placeholder 13"/>
          <p:cNvSpPr txBox="1">
            <a:spLocks/>
          </p:cNvSpPr>
          <p:nvPr/>
        </p:nvSpPr>
        <p:spPr>
          <a:xfrm>
            <a:off x="752933" y="2248714"/>
            <a:ext cx="11197877" cy="432292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Excerpt of Sailor Overboard Mission, expressed in Turtle Syntax: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05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/>
              <a:t>###  https://www.nps.edu/ontologies/MissionExecutionOntology/missions#Goal_Launch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/>
              <a:t>	:</a:t>
            </a:r>
            <a:r>
              <a:rPr lang="en-US" sz="1800" dirty="0" err="1" smtClean="0"/>
              <a:t>Goal_Launch</a:t>
            </a:r>
            <a:r>
              <a:rPr lang="en-US" sz="1800" dirty="0" smtClean="0"/>
              <a:t> </a:t>
            </a:r>
            <a:r>
              <a:rPr lang="en-US" sz="1800" dirty="0" err="1" smtClean="0"/>
              <a:t>rdf:type</a:t>
            </a:r>
            <a:r>
              <a:rPr lang="en-US" sz="1800" dirty="0" smtClean="0"/>
              <a:t> </a:t>
            </a:r>
            <a:r>
              <a:rPr lang="en-US" sz="1800" dirty="0" err="1" smtClean="0"/>
              <a:t>owl:NamedIndividual</a:t>
            </a:r>
            <a:r>
              <a:rPr lang="en-US" sz="1800" dirty="0" smtClean="0"/>
              <a:t> 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/>
              <a:t>	                       </a:t>
            </a:r>
            <a:r>
              <a:rPr lang="en-US" sz="1800" dirty="0" err="1" smtClean="0"/>
              <a:t>meo:hasNextOnFail</a:t>
            </a:r>
            <a:r>
              <a:rPr lang="en-US" sz="1800" dirty="0" smtClean="0"/>
              <a:t> :</a:t>
            </a:r>
            <a:r>
              <a:rPr lang="en-US" sz="1800" dirty="0" err="1" smtClean="0"/>
              <a:t>Goal_FailureDiagnosis</a:t>
            </a:r>
            <a:r>
              <a:rPr lang="en-US" sz="1800" dirty="0" smtClean="0"/>
              <a:t> 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/>
              <a:t>	                       </a:t>
            </a:r>
            <a:r>
              <a:rPr lang="en-US" sz="1800" dirty="0" err="1" smtClean="0"/>
              <a:t>meo:hasNextOnSucceed</a:t>
            </a:r>
            <a:r>
              <a:rPr lang="en-US" sz="1800" dirty="0" smtClean="0"/>
              <a:t> :</a:t>
            </a:r>
            <a:r>
              <a:rPr lang="en-US" sz="1800" dirty="0" err="1" smtClean="0"/>
              <a:t>Goal_TransitSearch</a:t>
            </a:r>
            <a:r>
              <a:rPr lang="en-US" sz="1800" dirty="0" smtClean="0"/>
              <a:t> 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/>
              <a:t>	                       </a:t>
            </a:r>
            <a:r>
              <a:rPr lang="en-US" sz="1800" dirty="0" err="1" smtClean="0"/>
              <a:t>meo:hasNextOnViolate</a:t>
            </a:r>
            <a:r>
              <a:rPr lang="en-US" sz="1800" dirty="0" smtClean="0"/>
              <a:t> :</a:t>
            </a:r>
            <a:r>
              <a:rPr lang="en-US" sz="1800" dirty="0" err="1" smtClean="0"/>
              <a:t>Goal_FailureDiagnosis</a:t>
            </a:r>
            <a:r>
              <a:rPr lang="en-US" sz="1800" dirty="0" smtClean="0"/>
              <a:t> 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/>
              <a:t>###  https://www.nps.edu/ontologies/MissionExecutionOntology/missions#Goal_TransitSearch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/>
              <a:t>	:</a:t>
            </a:r>
            <a:r>
              <a:rPr lang="en-US" sz="1800" dirty="0" err="1" smtClean="0"/>
              <a:t>Goal_TransitSearch</a:t>
            </a:r>
            <a:r>
              <a:rPr lang="en-US" sz="1800" dirty="0" smtClean="0"/>
              <a:t> </a:t>
            </a:r>
            <a:r>
              <a:rPr lang="en-US" sz="1800" dirty="0" err="1" smtClean="0"/>
              <a:t>rdf:type</a:t>
            </a:r>
            <a:r>
              <a:rPr lang="en-US" sz="1800" dirty="0" smtClean="0"/>
              <a:t> </a:t>
            </a:r>
            <a:r>
              <a:rPr lang="en-US" sz="1800" dirty="0" err="1" smtClean="0"/>
              <a:t>owl:NamedIndividual</a:t>
            </a:r>
            <a:r>
              <a:rPr lang="en-US" sz="1800" dirty="0" smtClean="0"/>
              <a:t> 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/>
              <a:t>	                    </a:t>
            </a:r>
            <a:r>
              <a:rPr lang="en-US" sz="1800" dirty="0" err="1" smtClean="0"/>
              <a:t>meo:hasNextOnFail</a:t>
            </a:r>
            <a:r>
              <a:rPr lang="en-US" sz="1800" dirty="0" smtClean="0"/>
              <a:t> :</a:t>
            </a:r>
            <a:r>
              <a:rPr lang="en-US" sz="1800" dirty="0" err="1" smtClean="0"/>
              <a:t>Goal_SearchForSailorAdrift</a:t>
            </a:r>
            <a:r>
              <a:rPr lang="en-US" sz="1800" dirty="0" smtClean="0"/>
              <a:t> 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/>
              <a:t>	                    </a:t>
            </a:r>
            <a:r>
              <a:rPr lang="en-US" sz="1800" dirty="0" err="1" smtClean="0"/>
              <a:t>meo:hasNextOnSucceed</a:t>
            </a:r>
            <a:r>
              <a:rPr lang="en-US" sz="1800" dirty="0" smtClean="0"/>
              <a:t> :</a:t>
            </a:r>
            <a:r>
              <a:rPr lang="en-US" sz="1800" dirty="0" err="1" smtClean="0"/>
              <a:t>Goal_TrackSailorAfloat</a:t>
            </a:r>
            <a:r>
              <a:rPr lang="en-US" sz="1800" dirty="0" smtClean="0"/>
              <a:t> 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/>
              <a:t>	                    </a:t>
            </a:r>
            <a:r>
              <a:rPr lang="en-US" sz="1800" dirty="0" err="1" smtClean="0"/>
              <a:t>meo:hasNextOnViolate</a:t>
            </a:r>
            <a:r>
              <a:rPr lang="en-US" sz="1800" dirty="0" smtClean="0"/>
              <a:t> :</a:t>
            </a:r>
            <a:r>
              <a:rPr lang="en-US" sz="1800" dirty="0" err="1" smtClean="0"/>
              <a:t>Goal_FailureDiagnosis</a:t>
            </a:r>
            <a:r>
              <a:rPr lang="en-US" sz="1800" dirty="0" smtClean="0"/>
              <a:t> .</a:t>
            </a:r>
            <a:endParaRPr lang="en-US" sz="180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-1439" y="1404969"/>
            <a:ext cx="12192000" cy="5682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spcBef>
                <a:spcPct val="0"/>
              </a:spcBef>
              <a:buClrTx/>
              <a:buSzTx/>
            </a:pPr>
            <a:r>
              <a:rPr lang="en-US" sz="2000" b="1" dirty="0" smtClean="0">
                <a:latin typeface="Arial" pitchFamily="34" charset="0"/>
              </a:rPr>
              <a:t>Mission Definition Expressed in Subject-Predicate-Object Triples Using Semantic Web Standards</a:t>
            </a:r>
            <a:endParaRPr lang="en-US" sz="2000" b="1" dirty="0">
              <a:latin typeface="Arial" pitchFamily="34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9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1" y="12467"/>
            <a:ext cx="12150441" cy="6831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3028" y="2310941"/>
            <a:ext cx="6458986" cy="51954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sz="4000" b="1" dirty="0" smtClean="0"/>
              <a:t>Sailor overboard mission .</a:t>
            </a:r>
            <a:r>
              <a:rPr lang="en-US" sz="4000" b="1" dirty="0" err="1" smtClean="0"/>
              <a:t>ttl</a:t>
            </a:r>
            <a:r>
              <a:rPr lang="en-US" sz="4000" b="1" dirty="0" smtClean="0"/>
              <a:t> Turtle</a:t>
            </a:r>
            <a:endParaRPr lang="en-US" sz="4000" b="1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3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8079129" cy="6864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0621" y="1365846"/>
            <a:ext cx="5538652" cy="1405564"/>
          </a:xfr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/>
              <a:t>SPARQL mission query</a:t>
            </a:r>
            <a:r>
              <a:rPr lang="en-US" sz="3600" i="1" dirty="0"/>
              <a:t/>
            </a:r>
            <a:br>
              <a:rPr lang="en-US" sz="3600" i="1" dirty="0"/>
            </a:br>
            <a:r>
              <a:rPr lang="en-US" sz="3200" b="1" dirty="0" smtClean="0">
                <a:hlinkClick r:id="rId4"/>
              </a:rPr>
              <a:t>MissionQuery_01_GoalBranches.rq</a:t>
            </a:r>
            <a:endParaRPr lang="en-US" sz="3200" i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353774" y="4733979"/>
            <a:ext cx="5465499" cy="1436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7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2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6488"/>
          </a:xfr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/>
              <a:t>SPARQL </a:t>
            </a:r>
            <a:r>
              <a:rPr lang="en-US" sz="3600" dirty="0"/>
              <a:t>query </a:t>
            </a:r>
            <a:r>
              <a:rPr lang="en-US" sz="3600" dirty="0" smtClean="0"/>
              <a:t>response</a:t>
            </a:r>
            <a:br>
              <a:rPr lang="en-US" sz="3600" dirty="0" smtClean="0"/>
            </a:br>
            <a:r>
              <a:rPr lang="en-US" sz="3200" b="1" dirty="0" err="1" smtClean="0">
                <a:hlinkClick r:id="rId3"/>
              </a:rPr>
              <a:t>SailorOverboardConverted</a:t>
            </a:r>
            <a:r>
              <a:rPr lang="en-US" sz="3200" b="1" dirty="0">
                <a:hlinkClick r:id="rId3"/>
              </a:rPr>
              <a:t>. </a:t>
            </a:r>
            <a:r>
              <a:rPr lang="en-US" sz="3200" b="1" dirty="0" smtClean="0">
                <a:hlinkClick r:id="rId4"/>
              </a:rPr>
              <a:t>MissionQuery_01_GoalBranches.rq.txt</a:t>
            </a:r>
            <a:endParaRPr lang="en-US" sz="32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9DF-61A9-4ACA-B734-536BAC9BE44A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353774" y="4733979"/>
            <a:ext cx="5465499" cy="1436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700" i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85824" y="3645095"/>
            <a:ext cx="10515600" cy="117455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SPARQL query response </a:t>
            </a:r>
          </a:p>
          <a:p>
            <a:pPr algn="ctr"/>
            <a:r>
              <a:rPr lang="en-US" sz="3200" b="1" dirty="0" err="1" smtClean="0">
                <a:hlinkClick r:id="rId5"/>
              </a:rPr>
              <a:t>SailorOverboardConverted</a:t>
            </a:r>
            <a:r>
              <a:rPr lang="en-US" sz="3200" b="1" dirty="0">
                <a:hlinkClick r:id="rId5"/>
              </a:rPr>
              <a:t>. </a:t>
            </a:r>
            <a:r>
              <a:rPr lang="en-US" sz="3200" b="1" dirty="0" smtClean="0">
                <a:hlinkClick r:id="rId6"/>
              </a:rPr>
              <a:t>MissionQuery_02_InitialGoal.rq.txt</a:t>
            </a:r>
            <a:endParaRPr lang="en-US" sz="32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1598525"/>
            <a:ext cx="12251415" cy="17399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1" y="5043488"/>
            <a:ext cx="12149139" cy="10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4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9" y="0"/>
            <a:ext cx="11187222" cy="6858000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9887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36110" y="2221637"/>
            <a:ext cx="1334193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UPDATE IN</a:t>
            </a:r>
          </a:p>
          <a:p>
            <a:pPr algn="ctr"/>
            <a:r>
              <a:rPr lang="en-US" b="1" dirty="0" smtClean="0"/>
              <a:t>PROGRESS</a:t>
            </a:r>
            <a:endParaRPr lang="en-US" b="1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48625" y="1162050"/>
            <a:ext cx="2743200" cy="263842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b="1" dirty="0"/>
              <a:t>Example</a:t>
            </a:r>
            <a:br>
              <a:rPr lang="en-US" b="1" dirty="0"/>
            </a:br>
            <a:r>
              <a:rPr lang="en-US" b="1" dirty="0"/>
              <a:t>simulation using AUV </a:t>
            </a:r>
            <a:r>
              <a:rPr lang="en-US" b="1" dirty="0" smtClean="0"/>
              <a:t>Workbench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25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447801" y="1259839"/>
            <a:ext cx="9388748" cy="5486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5617" y="152400"/>
            <a:ext cx="9152207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4 earlier example missions, UUV and USV</a:t>
            </a:r>
            <a:endParaRPr lang="en-US" dirty="0"/>
          </a:p>
        </p:txBody>
      </p:sp>
      <p:pic>
        <p:nvPicPr>
          <p:cNvPr id="2050" name="Picture 2" descr="C:\Users\brutzman\Desktop\AuvWorkbench4Miss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5617" y="1330960"/>
            <a:ext cx="9152207" cy="53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0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4276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Not suitable for brute-force numerical computation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86729"/>
            <a:ext cx="10645833" cy="512497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AI algorithms for </a:t>
            </a:r>
            <a:r>
              <a:rPr lang="en-US" dirty="0" smtClean="0">
                <a:hlinkClick r:id="rId3"/>
              </a:rPr>
              <a:t>Machine Learning (ML)</a:t>
            </a:r>
            <a:r>
              <a:rPr lang="en-US" dirty="0" smtClean="0"/>
              <a:t> and </a:t>
            </a:r>
            <a:r>
              <a:rPr lang="en-US" dirty="0" smtClean="0">
                <a:hlinkClick r:id="rId4"/>
              </a:rPr>
              <a:t>Data Mining</a:t>
            </a:r>
            <a:r>
              <a:rPr lang="en-US" dirty="0" smtClean="0"/>
              <a:t> are often based on statistically training against large datasets to find patterns for filters.  </a:t>
            </a:r>
          </a:p>
          <a:p>
            <a:pPr lvl="1"/>
            <a:r>
              <a:rPr lang="en-US" dirty="0" smtClean="0"/>
              <a:t>For example, </a:t>
            </a:r>
            <a:r>
              <a:rPr lang="en-US" b="1" dirty="0" smtClean="0"/>
              <a:t>convolutional neural networks</a:t>
            </a:r>
            <a:r>
              <a:rPr lang="en-US" dirty="0" smtClean="0"/>
              <a:t>, </a:t>
            </a:r>
            <a:r>
              <a:rPr lang="en-US" b="1" dirty="0" smtClean="0"/>
              <a:t>genetic algorithms</a:t>
            </a:r>
            <a:r>
              <a:rPr lang="en-US" dirty="0" smtClean="0"/>
              <a:t>, </a:t>
            </a:r>
            <a:r>
              <a:rPr lang="en-US" b="1" dirty="0" smtClean="0"/>
              <a:t>reinforcement learning</a:t>
            </a:r>
            <a:r>
              <a:rPr lang="en-US" dirty="0" smtClean="0"/>
              <a:t>, etc.</a:t>
            </a:r>
          </a:p>
          <a:p>
            <a:r>
              <a:rPr lang="en-US" dirty="0"/>
              <a:t>Often requires identifying right/wrong matches </a:t>
            </a:r>
            <a:r>
              <a:rPr lang="en-US" dirty="0" smtClean="0"/>
              <a:t>within </a:t>
            </a:r>
            <a:r>
              <a:rPr lang="en-US" dirty="0"/>
              <a:t>large search </a:t>
            </a:r>
            <a:r>
              <a:rPr lang="en-US" dirty="0" smtClean="0"/>
              <a:t>spaces.</a:t>
            </a:r>
            <a:endParaRPr lang="en-US" dirty="0"/>
          </a:p>
          <a:p>
            <a:r>
              <a:rPr lang="en-US" dirty="0" smtClean="0"/>
              <a:t>Such predictive analytics are useful for classification models using detailed and noisy sensor data.  Given the central importance of </a:t>
            </a:r>
            <a:r>
              <a:rPr lang="en-US" dirty="0" smtClean="0">
                <a:hlinkClick r:id="rId5"/>
              </a:rPr>
              <a:t>IFFNU</a:t>
            </a:r>
            <a:r>
              <a:rPr lang="en-US" dirty="0" smtClean="0"/>
              <a:t> and some conditional communications to ethical control, ML filters can be helpful if carefully applied.</a:t>
            </a:r>
          </a:p>
          <a:p>
            <a:r>
              <a:rPr lang="en-US" dirty="0" smtClean="0"/>
              <a:t>Nevertheless such approaches are not appropriate for carefully following Rules of Engagement (ROEs), Laws of Armed Conflict (LOAC) or other </a:t>
            </a:r>
            <a:r>
              <a:rPr lang="en-US" dirty="0"/>
              <a:t>ethical </a:t>
            </a:r>
            <a:r>
              <a:rPr lang="en-US" dirty="0" smtClean="0"/>
              <a:t>prerequisites, especially when human expertise </a:t>
            </a:r>
            <a:r>
              <a:rPr lang="en-US" dirty="0"/>
              <a:t>and </a:t>
            </a:r>
            <a:r>
              <a:rPr lang="en-US" dirty="0" smtClean="0"/>
              <a:t>judgement is essential for robot teams.</a:t>
            </a:r>
          </a:p>
          <a:p>
            <a:r>
              <a:rPr lang="en-US" dirty="0" smtClean="0"/>
              <a:t>(Similarly, </a:t>
            </a:r>
            <a:r>
              <a:rPr lang="en-US" dirty="0"/>
              <a:t>massive </a:t>
            </a:r>
            <a:r>
              <a:rPr lang="en-US" dirty="0" smtClean="0"/>
              <a:t>computation or </a:t>
            </a:r>
            <a:r>
              <a:rPr lang="en-US" dirty="0" smtClean="0">
                <a:hlinkClick r:id="rId6"/>
              </a:rPr>
              <a:t>Quantum Computing</a:t>
            </a:r>
            <a:r>
              <a:rPr lang="en-US" dirty="0" smtClean="0"/>
              <a:t> </a:t>
            </a:r>
            <a:r>
              <a:rPr lang="en-US" dirty="0"/>
              <a:t>approaches </a:t>
            </a:r>
            <a:r>
              <a:rPr lang="en-US" dirty="0" smtClean="0"/>
              <a:t>might be useful in some problems, but are not of practical use for Ethical Control mission orders given by human commanders judiciously guiding remote mobile robots)</a:t>
            </a:r>
          </a:p>
          <a:p>
            <a:pPr marL="0" indent="0">
              <a:buNone/>
            </a:pPr>
            <a:r>
              <a:rPr lang="en-US" dirty="0" smtClean="0"/>
              <a:t>Naval history has long shown that sound human judgement is crucial for assessing best strategies and courses of action in ill-structured contexts. Semantic Web approaches are preferable and actionable for Ethical Control.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4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53513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US Semantic Technologies Symposium (US2TS) </a:t>
            </a:r>
            <a:br>
              <a:rPr lang="en-US" sz="3600" dirty="0" smtClean="0"/>
            </a:br>
            <a:r>
              <a:rPr lang="en-US" sz="3600" dirty="0" smtClean="0"/>
              <a:t>Session</a:t>
            </a:r>
            <a:r>
              <a:rPr lang="en-US" sz="3600" dirty="0"/>
              <a:t>: </a:t>
            </a:r>
            <a:r>
              <a:rPr lang="en-US" sz="3600" dirty="0" smtClean="0">
                <a:hlinkClick r:id="rId3"/>
              </a:rPr>
              <a:t>Hybrid </a:t>
            </a:r>
            <a:r>
              <a:rPr lang="en-US" sz="3600" dirty="0">
                <a:hlinkClick r:id="rId3"/>
              </a:rPr>
              <a:t>AI for Context Understanding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1" y="1825624"/>
            <a:ext cx="10858500" cy="4899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What is nature </a:t>
            </a:r>
            <a:r>
              <a:rPr lang="en-US" sz="2400" dirty="0"/>
              <a:t>of </a:t>
            </a:r>
            <a:r>
              <a:rPr lang="en-US" sz="2400" dirty="0" smtClean="0"/>
              <a:t>context </a:t>
            </a:r>
            <a:r>
              <a:rPr lang="en-US" sz="2400" dirty="0"/>
              <a:t>that </a:t>
            </a:r>
            <a:r>
              <a:rPr lang="en-US" sz="2400" dirty="0" smtClean="0"/>
              <a:t>described </a:t>
            </a:r>
            <a:r>
              <a:rPr lang="en-US" sz="2400" dirty="0"/>
              <a:t>hybrid AI system is trying to understand</a:t>
            </a:r>
            <a:r>
              <a:rPr lang="en-US" sz="2400" dirty="0" smtClean="0"/>
              <a:t>?</a:t>
            </a:r>
          </a:p>
          <a:p>
            <a:pPr lvl="1"/>
            <a:r>
              <a:rPr lang="en-US" sz="2000" dirty="0" smtClean="0"/>
              <a:t>Validate human orders to remote unmanned systems with capacity for lethal/lifesaving force.</a:t>
            </a:r>
          </a:p>
          <a:p>
            <a:pPr lvl="1"/>
            <a:r>
              <a:rPr lang="en-US" sz="2000" dirty="0" smtClean="0"/>
              <a:t>Ethics for Rules of Engagement (ROE), Laws of Armed Conflict (LOAC), operational constraints.</a:t>
            </a:r>
            <a:endParaRPr lang="en-US" sz="2000" dirty="0"/>
          </a:p>
          <a:p>
            <a:pPr marL="0" indent="0">
              <a:buNone/>
            </a:pPr>
            <a:r>
              <a:rPr lang="en-US" sz="2400" dirty="0" smtClean="0"/>
              <a:t>What </a:t>
            </a:r>
            <a:r>
              <a:rPr lang="en-US" sz="2400" dirty="0"/>
              <a:t>specific methods </a:t>
            </a:r>
            <a:r>
              <a:rPr lang="en-US" sz="2400" dirty="0" smtClean="0"/>
              <a:t>and </a:t>
            </a:r>
            <a:r>
              <a:rPr lang="en-US" sz="2400" dirty="0"/>
              <a:t>technologies does this hybrid AI system use, and how?</a:t>
            </a:r>
          </a:p>
          <a:p>
            <a:pPr lvl="1"/>
            <a:r>
              <a:rPr lang="en-US" sz="2000" dirty="0" smtClean="0"/>
              <a:t>Validatable XML mission syntax using controlled vocabularies with</a:t>
            </a:r>
            <a:r>
              <a:rPr lang="en-US" sz="2000" dirty="0"/>
              <a:t> corresponding ontology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Perform SPARQL queries of RDF/OWL to check complex relationships, requirements, violations.</a:t>
            </a:r>
          </a:p>
          <a:p>
            <a:pPr lvl="1"/>
            <a:r>
              <a:rPr lang="en-US" sz="2000" dirty="0" smtClean="0"/>
              <a:t>Conversions for declarative orders, language implementations, Turtle triples with Protégé, ARQ.</a:t>
            </a:r>
            <a:endParaRPr lang="en-US" sz="2000" dirty="0"/>
          </a:p>
          <a:p>
            <a:pPr marL="0" indent="0">
              <a:buNone/>
            </a:pPr>
            <a:r>
              <a:rPr lang="en-US" sz="2400" dirty="0" smtClean="0"/>
              <a:t>What </a:t>
            </a:r>
            <a:r>
              <a:rPr lang="en-US" sz="2400" dirty="0"/>
              <a:t>are </a:t>
            </a:r>
            <a:r>
              <a:rPr lang="en-US" sz="2400" dirty="0" smtClean="0"/>
              <a:t>current </a:t>
            </a:r>
            <a:r>
              <a:rPr lang="en-US" sz="2400" dirty="0"/>
              <a:t>limitations in </a:t>
            </a:r>
            <a:r>
              <a:rPr lang="en-US" sz="2400" dirty="0" smtClean="0"/>
              <a:t>presented solution, what is plan </a:t>
            </a:r>
            <a:r>
              <a:rPr lang="en-US" sz="2400" dirty="0"/>
              <a:t>for future work</a:t>
            </a:r>
            <a:r>
              <a:rPr lang="en-US" sz="2400" dirty="0" smtClean="0"/>
              <a:t>?</a:t>
            </a:r>
          </a:p>
          <a:p>
            <a:pPr lvl="1"/>
            <a:r>
              <a:rPr lang="en-US" sz="2000" dirty="0" smtClean="0"/>
              <a:t>Representative test cases are being tested in simulation to build out verification framework.</a:t>
            </a:r>
          </a:p>
          <a:p>
            <a:pPr lvl="1"/>
            <a:r>
              <a:rPr lang="en-US" sz="2000" dirty="0" smtClean="0"/>
              <a:t>Supports maritime operations with tractable Identification Friend Foe Neutral Unknown (IFFNU).</a:t>
            </a:r>
          </a:p>
          <a:p>
            <a:pPr lvl="1"/>
            <a:r>
              <a:rPr lang="en-US" sz="2000" dirty="0" smtClean="0"/>
              <a:t>Expand scope with larger mission sets for diverse operations by unmanned systems in real world.</a:t>
            </a:r>
          </a:p>
          <a:p>
            <a:pPr lvl="1"/>
            <a:r>
              <a:rPr lang="en-US" sz="2000" dirty="0" smtClean="0"/>
              <a:t>Bridge command and control (C2) with modeling and simulation (M&amp;S) virtual environments, for</a:t>
            </a:r>
          </a:p>
          <a:p>
            <a:pPr lvl="1"/>
            <a:r>
              <a:rPr lang="en-US" sz="2000" dirty="0" smtClean="0"/>
              <a:t>Domain-expert qualification of hardware/software systems using tactical scenarios as unit tests.</a:t>
            </a:r>
            <a:endParaRPr lang="en-US" sz="2000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296" y="147802"/>
            <a:ext cx="2181229" cy="120474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2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4366"/>
          </a:xfrm>
        </p:spPr>
        <p:txBody>
          <a:bodyPr/>
          <a:lstStyle/>
          <a:p>
            <a:r>
              <a:rPr lang="en-US" dirty="0" smtClean="0"/>
              <a:t>OODA Significance for Ethical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3437"/>
            <a:ext cx="10774680" cy="542405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Classical robotic Sense-Decide-Act cycle for closed-loop control is insufficient for proper delegation of lethal (or lifesaving) force to unmanned systems.</a:t>
            </a:r>
          </a:p>
          <a:p>
            <a:pPr marL="0" indent="0">
              <a:buNone/>
            </a:pPr>
            <a:endParaRPr lang="en-US" sz="600" b="1" dirty="0" smtClean="0"/>
          </a:p>
          <a:p>
            <a:pPr marL="0" indent="0">
              <a:buNone/>
            </a:pPr>
            <a:r>
              <a:rPr lang="en-US" b="1" dirty="0" smtClean="0"/>
              <a:t>Observe-Orient-Decide-Act (OODA) Loop is essential for coherent operations.</a:t>
            </a:r>
          </a:p>
          <a:p>
            <a:r>
              <a:rPr lang="en-US" i="1" u="sng" dirty="0" smtClean="0"/>
              <a:t>Observe</a:t>
            </a:r>
            <a:r>
              <a:rPr lang="en-US" dirty="0" smtClean="0"/>
              <a:t> includes direct sensing and communication inputs.</a:t>
            </a:r>
          </a:p>
          <a:p>
            <a:r>
              <a:rPr lang="en-US" i="1" u="sng" dirty="0" smtClean="0"/>
              <a:t>Orientation</a:t>
            </a:r>
            <a:r>
              <a:rPr lang="en-US" dirty="0" smtClean="0"/>
              <a:t> includes thorough Rules of Engagement (ROE) constraints and identification friend/foe/neutral/unknown (IFFNU) of all relevant contacts.</a:t>
            </a:r>
          </a:p>
          <a:p>
            <a:r>
              <a:rPr lang="en-US" i="1" u="sng" dirty="0" smtClean="0"/>
              <a:t>Decision</a:t>
            </a:r>
            <a:r>
              <a:rPr lang="en-US" dirty="0" smtClean="0"/>
              <a:t> logic of unmanned system tactics, techniques, procedures (TTP) includes authorization and confirmation by human supervisors, either in real-time or in advance, for critical steps leading to lethal force.</a:t>
            </a:r>
          </a:p>
          <a:p>
            <a:r>
              <a:rPr lang="en-US" i="1" u="sng" dirty="0" smtClean="0"/>
              <a:t>Actions</a:t>
            </a:r>
            <a:r>
              <a:rPr lang="en-US" dirty="0" smtClean="0"/>
              <a:t> in tandem with direct or intermittent human supervisory command enables effective Ethical Control of remote systems.</a:t>
            </a:r>
          </a:p>
          <a:p>
            <a:pPr marL="0" indent="0">
              <a:buNone/>
            </a:pPr>
            <a:r>
              <a:rPr lang="en-US" dirty="0" smtClean="0"/>
              <a:t>Feedback loops are essential, generally leading to… </a:t>
            </a:r>
            <a:r>
              <a:rPr lang="en-US" i="1" dirty="0" smtClean="0"/>
              <a:t>more effective operations.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91765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5033" y="2401750"/>
            <a:ext cx="11147867" cy="52086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1178" y="6263815"/>
            <a:ext cx="11147867" cy="52086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2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874000" cy="1325563"/>
          </a:xfrm>
        </p:spPr>
        <p:txBody>
          <a:bodyPr/>
          <a:lstStyle/>
          <a:p>
            <a:r>
              <a:rPr lang="en-US" sz="4000" b="1" dirty="0"/>
              <a:t>IEEE </a:t>
            </a:r>
            <a:r>
              <a:rPr lang="en-US" sz="4000" b="1" dirty="0" smtClean="0"/>
              <a:t>P7000-series </a:t>
            </a:r>
            <a:r>
              <a:rPr lang="en-US" sz="4000" b="1" dirty="0"/>
              <a:t>Standards Projects</a:t>
            </a:r>
            <a:r>
              <a:rPr lang="en-US" b="1" dirty="0"/>
              <a:t/>
            </a:r>
            <a:br>
              <a:rPr lang="en-US" b="1" dirty="0"/>
            </a:br>
            <a:r>
              <a:rPr lang="en-US" sz="3600" b="1" dirty="0" smtClean="0"/>
              <a:t>  </a:t>
            </a:r>
            <a:r>
              <a:rPr lang="en-US" sz="2400" b="1" dirty="0" smtClean="0">
                <a:hlinkClick r:id="rId3"/>
              </a:rPr>
              <a:t>https</a:t>
            </a:r>
            <a:r>
              <a:rPr lang="en-US" sz="2400" b="1" dirty="0">
                <a:hlinkClick r:id="rId3"/>
              </a:rPr>
              <a:t>://</a:t>
            </a:r>
            <a:r>
              <a:rPr lang="en-US" sz="2400" b="1" dirty="0" smtClean="0">
                <a:hlinkClick r:id="rId3"/>
              </a:rPr>
              <a:t>ethicsinaction.ieee.org</a:t>
            </a:r>
            <a:r>
              <a:rPr lang="en-US" sz="2400" b="1" dirty="0" smtClean="0"/>
              <a:t>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5687"/>
            <a:ext cx="11277600" cy="4861559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P7000 Model Process for Addressing Ethical Concerns during System Design</a:t>
            </a:r>
          </a:p>
          <a:p>
            <a:r>
              <a:rPr lang="en-US" sz="2400" dirty="0" smtClean="0"/>
              <a:t>P7001 Transparency of Autonomous Systems</a:t>
            </a:r>
          </a:p>
          <a:p>
            <a:r>
              <a:rPr lang="en-US" sz="2400" dirty="0" smtClean="0"/>
              <a:t>P7002 Data Privacy Process</a:t>
            </a:r>
          </a:p>
          <a:p>
            <a:r>
              <a:rPr lang="en-US" sz="2400" dirty="0" smtClean="0"/>
              <a:t>P7003 Algorithmic Bias Considerations</a:t>
            </a:r>
          </a:p>
          <a:p>
            <a:r>
              <a:rPr lang="en-US" sz="2400" dirty="0" smtClean="0"/>
              <a:t>P7004 Standard on Child and Student Data Governance</a:t>
            </a:r>
          </a:p>
          <a:p>
            <a:r>
              <a:rPr lang="en-US" sz="2400" dirty="0" smtClean="0"/>
              <a:t>P7005 Standard on Employee Data Governance</a:t>
            </a:r>
          </a:p>
          <a:p>
            <a:r>
              <a:rPr lang="en-US" sz="2400" dirty="0" smtClean="0"/>
              <a:t>P7006 Standard on Personal Data AI Agent Working Group</a:t>
            </a:r>
          </a:p>
          <a:p>
            <a:r>
              <a:rPr lang="en-US" sz="2400" dirty="0" smtClean="0"/>
              <a:t>P7007 Ontological Standard for Ethically driven Robotics and Automation Systems</a:t>
            </a:r>
          </a:p>
          <a:p>
            <a:r>
              <a:rPr lang="en-US" sz="2400" dirty="0" smtClean="0"/>
              <a:t>P7008 Standard for Ethically Driven Nudging for Robotic, Intelligent and Autonomous Systems</a:t>
            </a:r>
          </a:p>
          <a:p>
            <a:r>
              <a:rPr lang="en-US" sz="2400" dirty="0" smtClean="0"/>
              <a:t>P7009 Standard for Fail-Safe Design of Autonomous, Semi-Autonomous Systems</a:t>
            </a:r>
          </a:p>
          <a:p>
            <a:r>
              <a:rPr lang="en-US" sz="2400" dirty="0" smtClean="0"/>
              <a:t>P7010 Well-being metrics Standard for Ethical Artificial Intelligence </a:t>
            </a:r>
            <a:r>
              <a:rPr lang="en-US" sz="2400" dirty="0"/>
              <a:t>and Autonomous Systems</a:t>
            </a:r>
          </a:p>
          <a:p>
            <a:r>
              <a:rPr lang="en-US" sz="2400" dirty="0" smtClean="0"/>
              <a:t>P7011 </a:t>
            </a:r>
            <a:r>
              <a:rPr lang="en-US" sz="2400" dirty="0" err="1" smtClean="0"/>
              <a:t>Stadard</a:t>
            </a:r>
            <a:r>
              <a:rPr lang="en-US" sz="2400" dirty="0" smtClean="0"/>
              <a:t> for the </a:t>
            </a:r>
            <a:r>
              <a:rPr lang="en-US" sz="2400" dirty="0" err="1" smtClean="0"/>
              <a:t>Porcess</a:t>
            </a:r>
            <a:r>
              <a:rPr lang="en-US" sz="2400" dirty="0" smtClean="0"/>
              <a:t> of Identifying and Rating the Trustworthiness of News Sources</a:t>
            </a:r>
          </a:p>
          <a:p>
            <a:r>
              <a:rPr lang="en-US" sz="2400" dirty="0" smtClean="0"/>
              <a:t>P7012 Standard for Machine Readable Personal Privacy Terms</a:t>
            </a:r>
          </a:p>
          <a:p>
            <a:r>
              <a:rPr lang="en-US" sz="2400" dirty="0" smtClean="0"/>
              <a:t>P7014 Standard for Ethical Considerations in Emulated Empathy </a:t>
            </a:r>
            <a:r>
              <a:rPr lang="en-US" sz="2400" dirty="0"/>
              <a:t>in Autonomous and </a:t>
            </a:r>
            <a:r>
              <a:rPr lang="en-US" sz="2400" dirty="0" smtClean="0"/>
              <a:t>Intelligent Systems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41680" y="4166743"/>
            <a:ext cx="8961120" cy="338074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3230" y="169045"/>
            <a:ext cx="3225890" cy="153783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47314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8862" y="1851879"/>
            <a:ext cx="2060257" cy="266805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01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47522" cy="1325563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IEEE </a:t>
            </a:r>
            <a:r>
              <a:rPr lang="en-US" sz="3200" dirty="0">
                <a:solidFill>
                  <a:srgbClr val="000000"/>
                </a:solidFill>
              </a:rPr>
              <a:t>Standards Project </a:t>
            </a:r>
            <a:r>
              <a:rPr lang="en-US" sz="3200" dirty="0" smtClean="0">
                <a:solidFill>
                  <a:srgbClr val="000000"/>
                </a:solidFill>
              </a:rPr>
              <a:t>P7007 </a:t>
            </a:r>
            <a:r>
              <a:rPr lang="en-US" sz="3200" dirty="0">
                <a:solidFill>
                  <a:srgbClr val="000000"/>
                </a:solidFill>
              </a:rPr>
              <a:t>for Ontological Standard </a:t>
            </a:r>
            <a:r>
              <a:rPr lang="en-US" sz="3200" dirty="0" smtClean="0">
                <a:solidFill>
                  <a:srgbClr val="000000"/>
                </a:solidFill>
              </a:rPr>
              <a:t>for Ethically </a:t>
            </a:r>
            <a:r>
              <a:rPr lang="en-US" sz="3200" dirty="0">
                <a:solidFill>
                  <a:srgbClr val="000000"/>
                </a:solidFill>
              </a:rPr>
              <a:t>driven Robotics and Automation </a:t>
            </a:r>
            <a:r>
              <a:rPr lang="en-US" sz="3200" dirty="0" smtClean="0">
                <a:solidFill>
                  <a:srgbClr val="000000"/>
                </a:solidFill>
              </a:rPr>
              <a:t>Systems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427" y="1796529"/>
            <a:ext cx="10778837" cy="466304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IEEE Global Initiative on Ethics of Autonomous and Intelligent Systems.</a:t>
            </a:r>
          </a:p>
          <a:p>
            <a:pPr lvl="1"/>
            <a:r>
              <a:rPr lang="en-US" dirty="0" smtClean="0">
                <a:hlinkClick r:id="rId3"/>
              </a:rPr>
              <a:t>https://ethicsinaction.ieee.org</a:t>
            </a:r>
            <a:r>
              <a:rPr lang="en-US" dirty="0" smtClean="0"/>
              <a:t> includes large document providing broad rationale.</a:t>
            </a:r>
          </a:p>
          <a:p>
            <a:pPr lvl="1"/>
            <a:r>
              <a:rPr lang="en-US" dirty="0" smtClean="0"/>
              <a:t>Includes 15 separate working groups in IEEE Standards Association (IEEE-SA).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Relevant group: P7007, Ethically driven Robotics and Automation Systems.</a:t>
            </a:r>
          </a:p>
          <a:p>
            <a:pPr lvl="1"/>
            <a:r>
              <a:rPr lang="en-US" dirty="0" smtClean="0"/>
              <a:t>“IEEE </a:t>
            </a:r>
            <a:r>
              <a:rPr lang="en-US" dirty="0"/>
              <a:t>P7007 </a:t>
            </a:r>
            <a:r>
              <a:rPr lang="en-US" dirty="0" smtClean="0"/>
              <a:t>Standards Project for </a:t>
            </a:r>
            <a:r>
              <a:rPr lang="en-US" dirty="0" smtClean="0">
                <a:hlinkClick r:id="rId4"/>
              </a:rPr>
              <a:t>Ontological </a:t>
            </a:r>
            <a:r>
              <a:rPr lang="en-US" dirty="0">
                <a:hlinkClick r:id="rId4"/>
              </a:rPr>
              <a:t>Standard for Ethically driven Robotics and Automation Systems</a:t>
            </a:r>
            <a:r>
              <a:rPr lang="en-US" dirty="0"/>
              <a:t> establishes a set of ontologies with different abstraction levels that contain concepts, definitions and axioms that are necessary to establish ethically driven methodologies for the design of Robots and Automation Systems</a:t>
            </a:r>
            <a:r>
              <a:rPr lang="en-US" dirty="0" smtClean="0"/>
              <a:t>.”</a:t>
            </a:r>
          </a:p>
          <a:p>
            <a:pPr lvl="1"/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standards.ieee.org/develop/project/7007.html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Must be IEEE member, observe patent-policy requirements to participate in working group.</a:t>
            </a:r>
          </a:p>
          <a:p>
            <a:pPr lvl="1"/>
            <a:r>
              <a:rPr lang="en-US" dirty="0" smtClean="0"/>
              <a:t>“Not the intent to specify required ethical behaviors, but rather to formalize a vocabulary of terms, concepts, and relationships that can be used to enable unambiguous discussion among […] communities regarding what it means for autonomous systems to exhibit ethical behaviors.”</a:t>
            </a:r>
          </a:p>
          <a:p>
            <a:pPr lvl="1"/>
            <a:r>
              <a:rPr lang="en-US" dirty="0" smtClean="0"/>
              <a:t>Excellent forum with rich references, worth observation and participation.</a:t>
            </a:r>
          </a:p>
          <a:p>
            <a:r>
              <a:rPr lang="en-US" b="1" i="1" dirty="0" smtClean="0"/>
              <a:t>Active work: </a:t>
            </a:r>
            <a:r>
              <a:rPr lang="en-US" dirty="0" smtClean="0"/>
              <a:t>align several Ethical Control terms, concepts, use cases with P7007.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4BE6-A6EC-44DD-A690-28101BD4548D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7159" y="323330"/>
            <a:ext cx="1593677" cy="159691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191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948651" cy="1325563"/>
          </a:xfrm>
        </p:spPr>
        <p:txBody>
          <a:bodyPr>
            <a:normAutofit/>
          </a:bodyPr>
          <a:lstStyle/>
          <a:p>
            <a:r>
              <a:rPr lang="en-US" sz="3800" dirty="0"/>
              <a:t>Key </a:t>
            </a:r>
            <a:r>
              <a:rPr lang="en-US" sz="3800" dirty="0" smtClean="0"/>
              <a:t>Insights regarding Human </a:t>
            </a:r>
            <a:r>
              <a:rPr lang="en-US" sz="3800" dirty="0"/>
              <a:t>E</a:t>
            </a:r>
            <a:r>
              <a:rPr lang="en-US" sz="3800" dirty="0" smtClean="0"/>
              <a:t>thical Control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9764"/>
            <a:ext cx="10278687" cy="4351338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Humans in military units are able to deal with moral challenges without ethical quandaries,</a:t>
            </a:r>
          </a:p>
          <a:p>
            <a:pPr lvl="1"/>
            <a:r>
              <a:rPr lang="en-US" b="1" dirty="0"/>
              <a:t>b</a:t>
            </a:r>
            <a:r>
              <a:rPr lang="en-US" b="1" dirty="0" smtClean="0"/>
              <a:t>y using formally qualified experience, and by following mission orders that comply with </a:t>
            </a:r>
            <a:r>
              <a:rPr lang="en-US" b="1" dirty="0" smtClean="0">
                <a:hlinkClick r:id="rId3"/>
              </a:rPr>
              <a:t>Rules of Engagement (ROE)</a:t>
            </a:r>
            <a:r>
              <a:rPr lang="en-US" b="1" dirty="0" smtClean="0"/>
              <a:t> and </a:t>
            </a:r>
            <a:r>
              <a:rPr lang="en-US" b="1" dirty="0" smtClean="0">
                <a:hlinkClick r:id="rId4"/>
              </a:rPr>
              <a:t>Laws of Armed Conflict (LOAC)</a:t>
            </a:r>
            <a:r>
              <a:rPr lang="en-US" dirty="0" smtClean="0"/>
              <a:t>.</a:t>
            </a:r>
            <a:endParaRPr lang="en-US" sz="1400" dirty="0" smtClean="0"/>
          </a:p>
          <a:p>
            <a:pPr marL="457200" indent="-457200">
              <a:buFont typeface="+mj-lt"/>
              <a:buAutoNum type="arabicPeriod"/>
            </a:pP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Ethical behaviors don’t define the mission plan.  Instead, </a:t>
            </a:r>
            <a:r>
              <a:rPr lang="en-US" sz="3000" b="1" dirty="0" smtClean="0"/>
              <a:t>ethical</a:t>
            </a:r>
            <a:r>
              <a:rPr lang="en-US" sz="3000" dirty="0"/>
              <a:t> </a:t>
            </a:r>
            <a:r>
              <a:rPr lang="en-US" sz="3000" b="1" dirty="0" smtClean="0"/>
              <a:t>constraints inform the mission plan</a:t>
            </a:r>
            <a:r>
              <a:rPr lang="en-US" sz="3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Naval </a:t>
            </a:r>
            <a:r>
              <a:rPr lang="en-US" b="1" dirty="0"/>
              <a:t>forces can only command mission orders that </a:t>
            </a:r>
            <a:r>
              <a:rPr lang="en-US" b="1" dirty="0" smtClean="0"/>
              <a:t>are</a:t>
            </a:r>
            <a:endParaRPr lang="en-US" b="1" dirty="0"/>
          </a:p>
          <a:p>
            <a:pPr lvl="1"/>
            <a:r>
              <a:rPr lang="en-US" b="1" dirty="0" smtClean="0"/>
              <a:t>Understandable </a:t>
            </a:r>
            <a:r>
              <a:rPr lang="en-US" b="1" dirty="0"/>
              <a:t>by (legally culpable) </a:t>
            </a:r>
            <a:r>
              <a:rPr lang="en-US" b="1" dirty="0" smtClean="0"/>
              <a:t>humans, then </a:t>
            </a:r>
            <a:endParaRPr lang="en-US" b="1" dirty="0"/>
          </a:p>
          <a:p>
            <a:pPr lvl="1"/>
            <a:r>
              <a:rPr lang="en-US" b="1" dirty="0"/>
              <a:t>Reliably and safely </a:t>
            </a:r>
            <a:r>
              <a:rPr lang="en-US" b="1" dirty="0" smtClean="0"/>
              <a:t>executed </a:t>
            </a:r>
            <a:r>
              <a:rPr lang="en-US" b="1" dirty="0"/>
              <a:t>by </a:t>
            </a:r>
            <a:r>
              <a:rPr lang="en-US" b="1" dirty="0" smtClean="0"/>
              <a:t>robots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94706" y="6060585"/>
            <a:ext cx="9121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Reference: </a:t>
            </a:r>
            <a:r>
              <a:rPr lang="en-US" dirty="0"/>
              <a:t>CRUSER TechCon Overview 2016</a:t>
            </a:r>
            <a:endParaRPr lang="en-US" dirty="0" smtClean="0">
              <a:hlinkClick r:id="rId5"/>
            </a:endParaRPr>
          </a:p>
          <a:p>
            <a:pPr algn="ctr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gitlab.nps.edu/Savage/EthicalControl/tree/master/documents/presentations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9379" y="365125"/>
            <a:ext cx="1588616" cy="1205157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5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8440"/>
            <a:ext cx="10515600" cy="5161741"/>
          </a:xfrm>
        </p:spPr>
        <p:txBody>
          <a:bodyPr>
            <a:normAutofit/>
          </a:bodyPr>
          <a:lstStyle/>
          <a:p>
            <a:r>
              <a:rPr lang="en-US" dirty="0" smtClean="0"/>
              <a:t>Human supervision is required for any unmanned systems holding potential for lethal force.</a:t>
            </a:r>
          </a:p>
          <a:p>
            <a:pPr lvl="1"/>
            <a:r>
              <a:rPr lang="en-US" dirty="0" smtClean="0"/>
              <a:t>Cannot push “big red shiny AI button” and hope for best – immoral, unlawful.</a:t>
            </a:r>
          </a:p>
          <a:p>
            <a:pPr lvl="1"/>
            <a:r>
              <a:rPr lang="en-US" dirty="0" smtClean="0"/>
              <a:t>Similar imperatives exist for supervising systems holding life-saving potential.</a:t>
            </a:r>
          </a:p>
          <a:p>
            <a:r>
              <a:rPr lang="en-US" dirty="0" smtClean="0"/>
              <a:t>Human control of unmanned systems is possible at long ranges of time-duration and distance through well-defined mission orders.</a:t>
            </a:r>
          </a:p>
          <a:p>
            <a:pPr lvl="1"/>
            <a:r>
              <a:rPr lang="en-US" dirty="0" smtClean="0"/>
              <a:t>Readable and sharable by both humans and unmanned systems.</a:t>
            </a:r>
          </a:p>
          <a:p>
            <a:pPr lvl="1"/>
            <a:r>
              <a:rPr lang="en-US" dirty="0" smtClean="0"/>
              <a:t>Validatable syntax and semantics through logical constraints.</a:t>
            </a:r>
          </a:p>
          <a:p>
            <a:pPr lvl="1"/>
            <a:r>
              <a:rPr lang="en-US" dirty="0" smtClean="0"/>
              <a:t>Testable and confirmable using simulation and visualization.</a:t>
            </a:r>
          </a:p>
          <a:p>
            <a:r>
              <a:rPr lang="en-US" dirty="0" smtClean="0"/>
              <a:t>Coherent human-system team approach is feasible and repeatable.</a:t>
            </a:r>
          </a:p>
          <a:p>
            <a:pPr lvl="1"/>
            <a:r>
              <a:rPr lang="en-US" dirty="0" smtClean="0"/>
              <a:t>Semantic Web confirmation can ensure orders are comprehensive, consistent.</a:t>
            </a:r>
          </a:p>
          <a:p>
            <a:pPr lvl="1"/>
            <a:r>
              <a:rPr lang="en-US" dirty="0" smtClean="0"/>
              <a:t>Human role remains essential for life-saving and potentially lethal scenarios.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47914" y="1729047"/>
            <a:ext cx="7272337" cy="477335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"/>
              </a:lnSpc>
            </a:pPr>
            <a:endParaRPr lang="en-US" dirty="0"/>
          </a:p>
          <a:p>
            <a:pPr marL="0" indent="0" algn="ctr">
              <a:lnSpc>
                <a:spcPct val="80000"/>
              </a:lnSpc>
              <a:buNone/>
            </a:pPr>
            <a:r>
              <a:rPr lang="en-US" sz="3900" b="1" dirty="0" smtClean="0"/>
              <a:t>Don Brutzman</a:t>
            </a:r>
          </a:p>
          <a:p>
            <a:pPr marL="0" indent="0" algn="ctr">
              <a:lnSpc>
                <a:spcPct val="80000"/>
              </a:lnSpc>
              <a:buNone/>
            </a:pPr>
            <a:endParaRPr lang="en-US" sz="3600" b="1" dirty="0"/>
          </a:p>
          <a:p>
            <a:pPr marL="0" indent="0" algn="ctr">
              <a:lnSpc>
                <a:spcPct val="10000"/>
              </a:lnSpc>
              <a:buNone/>
            </a:pPr>
            <a:endParaRPr lang="en-US" b="1" dirty="0"/>
          </a:p>
          <a:p>
            <a:pPr marL="0" indent="0" algn="ctr">
              <a:lnSpc>
                <a:spcPct val="10000"/>
              </a:lnSpc>
              <a:buNone/>
            </a:pPr>
            <a:endParaRPr lang="en-US" dirty="0" smtClean="0"/>
          </a:p>
          <a:p>
            <a:pPr marL="0" indent="0" algn="ctr">
              <a:lnSpc>
                <a:spcPct val="10000"/>
              </a:lnSpc>
              <a:buNone/>
            </a:pPr>
            <a:r>
              <a:rPr lang="en-US" sz="2400" i="1" dirty="0" smtClean="0">
                <a:hlinkClick r:id="rId3"/>
              </a:rPr>
              <a:t>brutzman@nps.edu</a:t>
            </a:r>
            <a:r>
              <a:rPr lang="en-US" sz="2400" i="1" dirty="0" smtClean="0"/>
              <a:t> </a:t>
            </a:r>
            <a:endParaRPr lang="en-US" sz="2400" dirty="0"/>
          </a:p>
          <a:p>
            <a:pPr marL="0" indent="0" algn="ctr">
              <a:lnSpc>
                <a:spcPct val="80000"/>
              </a:lnSpc>
              <a:buNone/>
            </a:pPr>
            <a:r>
              <a:rPr lang="en-US" sz="2400" i="1" dirty="0" smtClean="0">
                <a:hlinkClick r:id="rId4"/>
              </a:rPr>
              <a:t>http</a:t>
            </a:r>
            <a:r>
              <a:rPr lang="en-US" sz="2400" i="1" dirty="0">
                <a:hlinkClick r:id="rId4"/>
              </a:rPr>
              <a:t>://faculty.nps.edu/brutzman</a:t>
            </a:r>
            <a:r>
              <a:rPr lang="en-US" sz="2400" i="1" dirty="0"/>
              <a:t> </a:t>
            </a:r>
            <a:endParaRPr lang="en-US" i="1" dirty="0"/>
          </a:p>
          <a:p>
            <a:pPr marL="0" indent="0" algn="ctr">
              <a:lnSpc>
                <a:spcPct val="40000"/>
              </a:lnSpc>
              <a:buNone/>
            </a:pPr>
            <a:endParaRPr lang="en-US" dirty="0"/>
          </a:p>
          <a:p>
            <a:pPr marL="0" indent="0" algn="ctr">
              <a:lnSpc>
                <a:spcPct val="80000"/>
              </a:lnSpc>
              <a:buNone/>
            </a:pPr>
            <a:r>
              <a:rPr lang="en-US" sz="2400" dirty="0"/>
              <a:t>Code USW/Br, Naval Postgraduate School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en-US" sz="2400" dirty="0"/>
              <a:t>Monterey California 93943-5000 USA</a:t>
            </a:r>
            <a:endParaRPr lang="en-US" dirty="0"/>
          </a:p>
          <a:p>
            <a:pPr marL="0" indent="0" algn="ctr">
              <a:lnSpc>
                <a:spcPct val="80000"/>
              </a:lnSpc>
              <a:buNone/>
            </a:pPr>
            <a:r>
              <a:rPr lang="en-US" sz="2400" dirty="0"/>
              <a:t>1.831.656.2149 work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en-US" sz="2400" dirty="0"/>
              <a:t>1.831.402.4809   cell</a:t>
            </a:r>
            <a:r>
              <a:rPr lang="en-US" dirty="0" smtClean="0">
                <a:hlinkClick r:id="" action="ppaction://noaction"/>
              </a:rPr>
              <a:t>    </a:t>
            </a:r>
            <a:endParaRPr lang="en-US" dirty="0">
              <a:hlinkClick r:id="" action="ppaction://noaction"/>
            </a:endParaRP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4" name="Action Button: End 3">
            <a:hlinkClick r:id="rId5" action="ppaction://hlinksldjump" highlightClick="1"/>
          </p:cNvPr>
          <p:cNvSpPr/>
          <p:nvPr/>
        </p:nvSpPr>
        <p:spPr>
          <a:xfrm rot="16200000">
            <a:off x="11130742" y="403170"/>
            <a:ext cx="569422" cy="627611"/>
          </a:xfrm>
          <a:prstGeom prst="actionButtonEn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6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47914" y="1724891"/>
            <a:ext cx="7272337" cy="477750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"/>
              </a:lnSpc>
            </a:pPr>
            <a:endParaRPr lang="en-US" dirty="0"/>
          </a:p>
          <a:p>
            <a:pPr marL="0" indent="0" algn="ctr">
              <a:lnSpc>
                <a:spcPct val="80000"/>
              </a:lnSpc>
              <a:buNone/>
            </a:pPr>
            <a:r>
              <a:rPr lang="en-US" sz="3900" b="1" dirty="0" smtClean="0"/>
              <a:t>Curt Blais</a:t>
            </a:r>
          </a:p>
          <a:p>
            <a:pPr marL="0" indent="0" algn="ctr">
              <a:lnSpc>
                <a:spcPct val="80000"/>
              </a:lnSpc>
              <a:buNone/>
            </a:pPr>
            <a:endParaRPr lang="en-US" sz="3600" b="1" dirty="0"/>
          </a:p>
          <a:p>
            <a:pPr marL="0" indent="0" algn="ctr">
              <a:lnSpc>
                <a:spcPct val="10000"/>
              </a:lnSpc>
              <a:buNone/>
            </a:pPr>
            <a:endParaRPr lang="en-US" b="1" dirty="0"/>
          </a:p>
          <a:p>
            <a:pPr marL="0" indent="0" algn="ctr">
              <a:lnSpc>
                <a:spcPct val="10000"/>
              </a:lnSpc>
              <a:buNone/>
            </a:pPr>
            <a:endParaRPr lang="en-US" dirty="0" smtClean="0"/>
          </a:p>
          <a:p>
            <a:pPr marL="0" indent="0" algn="ctr">
              <a:lnSpc>
                <a:spcPct val="10000"/>
              </a:lnSpc>
              <a:buNone/>
            </a:pPr>
            <a:r>
              <a:rPr lang="en-US" sz="2400" i="1" dirty="0" smtClean="0">
                <a:hlinkClick r:id="rId3"/>
              </a:rPr>
              <a:t>clblais@nps.edu</a:t>
            </a:r>
            <a:r>
              <a:rPr lang="en-US" sz="2400" i="1" dirty="0" smtClean="0"/>
              <a:t>  </a:t>
            </a:r>
            <a:endParaRPr lang="en-US" sz="2400" dirty="0"/>
          </a:p>
          <a:p>
            <a:pPr marL="0" indent="0" algn="ctr">
              <a:lnSpc>
                <a:spcPct val="40000"/>
              </a:lnSpc>
              <a:buNone/>
            </a:pPr>
            <a:endParaRPr lang="en-US" dirty="0" smtClean="0"/>
          </a:p>
          <a:p>
            <a:pPr marL="0" indent="0" algn="ctr">
              <a:lnSpc>
                <a:spcPct val="40000"/>
              </a:lnSpc>
              <a:buNone/>
            </a:pPr>
            <a:r>
              <a:rPr lang="en-US" sz="2600" dirty="0" smtClean="0">
                <a:hlinkClick r:id="rId4"/>
              </a:rPr>
              <a:t>home page</a:t>
            </a:r>
            <a:endParaRPr lang="en-US" sz="2600" dirty="0" smtClean="0"/>
          </a:p>
          <a:p>
            <a:pPr marL="0" indent="0" algn="ctr">
              <a:lnSpc>
                <a:spcPct val="40000"/>
              </a:lnSpc>
              <a:buNone/>
            </a:pPr>
            <a:endParaRPr lang="en-US" dirty="0"/>
          </a:p>
          <a:p>
            <a:pPr marL="0" indent="0" algn="ctr">
              <a:lnSpc>
                <a:spcPct val="80000"/>
              </a:lnSpc>
              <a:buNone/>
            </a:pPr>
            <a:r>
              <a:rPr lang="en-US" sz="2400" dirty="0"/>
              <a:t>Code </a:t>
            </a:r>
            <a:r>
              <a:rPr lang="en-US" sz="2400" dirty="0" smtClean="0"/>
              <a:t>MV/</a:t>
            </a:r>
            <a:r>
              <a:rPr lang="en-US" sz="2400" dirty="0" err="1" smtClean="0"/>
              <a:t>Bl</a:t>
            </a:r>
            <a:r>
              <a:rPr lang="en-US" sz="2400" dirty="0" smtClean="0"/>
              <a:t>, </a:t>
            </a:r>
            <a:r>
              <a:rPr lang="en-US" sz="2400" dirty="0"/>
              <a:t>Naval Postgraduate School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en-US" sz="2400" dirty="0"/>
              <a:t>Monterey California 93943-5000 USA</a:t>
            </a:r>
            <a:endParaRPr lang="en-US" dirty="0"/>
          </a:p>
          <a:p>
            <a:pPr marL="0" indent="0" algn="ctr">
              <a:lnSpc>
                <a:spcPct val="80000"/>
              </a:lnSpc>
              <a:buNone/>
            </a:pPr>
            <a:r>
              <a:rPr lang="en-US" sz="2400" dirty="0" smtClean="0"/>
              <a:t>1.831.656.3215 work</a:t>
            </a:r>
            <a:endParaRPr lang="en-US" sz="2400" dirty="0" smtClean="0">
              <a:hlinkClick r:id="" action="ppaction://noaction"/>
            </a:endParaRPr>
          </a:p>
          <a:p>
            <a:pPr marL="0" indent="0" algn="ctr">
              <a:lnSpc>
                <a:spcPct val="80000"/>
              </a:lnSpc>
              <a:buNone/>
            </a:pPr>
            <a:endParaRPr lang="en-US" dirty="0">
              <a:hlinkClick r:id="" action="ppaction://noaction"/>
            </a:endParaRP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4" name="Action Button: End 3">
            <a:hlinkClick r:id="rId5" action="ppaction://hlinksldjump" highlightClick="1"/>
          </p:cNvPr>
          <p:cNvSpPr/>
          <p:nvPr/>
        </p:nvSpPr>
        <p:spPr>
          <a:xfrm rot="16200000">
            <a:off x="11130742" y="403170"/>
            <a:ext cx="569422" cy="627611"/>
          </a:xfrm>
          <a:prstGeom prst="actionButtonEn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9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32652" y="365125"/>
            <a:ext cx="7721083" cy="1325563"/>
          </a:xfrm>
        </p:spPr>
        <p:txBody>
          <a:bodyPr/>
          <a:lstStyle/>
          <a:p>
            <a:r>
              <a:rPr lang="en-US" dirty="0" smtClean="0"/>
              <a:t>Ethical Control flyer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0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325"/>
            <a:ext cx="10622280" cy="1041093"/>
          </a:xfrm>
        </p:spPr>
        <p:txBody>
          <a:bodyPr>
            <a:normAutofit/>
          </a:bodyPr>
          <a:lstStyle/>
          <a:p>
            <a:pPr algn="ctr"/>
            <a:r>
              <a:rPr lang="en-US" sz="4200" dirty="0"/>
              <a:t>Synopsis: Ethical Control of Unmanned </a:t>
            </a:r>
            <a:r>
              <a:rPr lang="en-US" sz="4200" dirty="0" smtClean="0"/>
              <a:t>Systems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64945"/>
            <a:ext cx="10572751" cy="453072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Project Motivation</a:t>
            </a:r>
            <a:r>
              <a:rPr lang="en-US" dirty="0"/>
              <a:t>: ethically constrained control of unmanned systems and robot missions by human supervisors and warfighters. </a:t>
            </a:r>
          </a:p>
          <a:p>
            <a:r>
              <a:rPr lang="en-US" b="1" dirty="0"/>
              <a:t>Precept:</a:t>
            </a:r>
            <a:r>
              <a:rPr lang="en-US" dirty="0"/>
              <a:t> well-structured mission orders can be syntactically and semantically validated to give human commanders confidence that offboard </a:t>
            </a:r>
            <a:r>
              <a:rPr lang="en-US" dirty="0" smtClean="0"/>
              <a:t>systems  </a:t>
            </a:r>
          </a:p>
          <a:p>
            <a:pPr lvl="1"/>
            <a:r>
              <a:rPr lang="en-US" sz="2600" i="1" dirty="0" smtClean="0"/>
              <a:t>will </a:t>
            </a:r>
            <a:r>
              <a:rPr lang="en-US" sz="2600" b="1" i="1" dirty="0"/>
              <a:t>do</a:t>
            </a:r>
            <a:r>
              <a:rPr lang="en-US" sz="2600" i="1" dirty="0"/>
              <a:t> what they are told to </a:t>
            </a:r>
            <a:r>
              <a:rPr lang="en-US" sz="2600" b="1" i="1" dirty="0"/>
              <a:t>do</a:t>
            </a:r>
            <a:r>
              <a:rPr lang="en-US" dirty="0"/>
              <a:t>, and further </a:t>
            </a:r>
            <a:endParaRPr lang="en-US" dirty="0" smtClean="0"/>
          </a:p>
          <a:p>
            <a:pPr lvl="1"/>
            <a:r>
              <a:rPr lang="en-US" sz="2600" i="1" dirty="0" smtClean="0"/>
              <a:t>will </a:t>
            </a:r>
            <a:r>
              <a:rPr lang="en-US" sz="2600" b="1" i="1" dirty="0"/>
              <a:t>not do</a:t>
            </a:r>
            <a:r>
              <a:rPr lang="en-US" sz="2600" i="1" dirty="0"/>
              <a:t> what they are </a:t>
            </a:r>
            <a:r>
              <a:rPr lang="en-US" sz="2600" b="1" i="1" dirty="0" smtClean="0"/>
              <a:t>forbidden to do</a:t>
            </a:r>
            <a:r>
              <a:rPr lang="en-US" dirty="0"/>
              <a:t>. </a:t>
            </a:r>
          </a:p>
          <a:p>
            <a:r>
              <a:rPr lang="en-US" b="1" dirty="0"/>
              <a:t>Project Goal:</a:t>
            </a:r>
            <a:r>
              <a:rPr lang="en-US" dirty="0"/>
              <a:t> apply Semantic Web ontology to scenario goals and constraints for logical validation that human-approved mission orders for robots are semantically coherent, precise, unambiguous, and without internal contradictions. </a:t>
            </a:r>
          </a:p>
          <a:p>
            <a:r>
              <a:rPr lang="en-US" b="1" dirty="0"/>
              <a:t>Long-term Objective:</a:t>
            </a:r>
            <a:r>
              <a:rPr lang="en-US" dirty="0"/>
              <a:t> demonstrate that no technological limitations exist that prevent applying the same kind of ethical constraints on robots and unmanned vehicles that already apply to human beings.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29475" y="3036351"/>
            <a:ext cx="3462338" cy="646331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Paraphrase: can qualified robots correctly follow human orders?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20644" y="6105197"/>
            <a:ext cx="4989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https://savage.nps.edu/EthicalControl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558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 smtClean="0"/>
              <a:t>Autonomous Vehicle Command Language (AVCL)</a:t>
            </a:r>
            <a:endParaRPr lang="en-US" sz="4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83078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AVCL is a command and control language for humans supervising autonomous unmanned vehicles.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Clarity arises from close correspondence to human naval terminology.</a:t>
            </a:r>
          </a:p>
          <a:p>
            <a:r>
              <a:rPr lang="en-US" dirty="0"/>
              <a:t>Structured vocabulary defining terms and relationships for mission planning, execution, conduct, recording and replay across diverse robot </a:t>
            </a:r>
            <a:r>
              <a:rPr lang="en-US" dirty="0" smtClean="0"/>
              <a:t>types.</a:t>
            </a:r>
            <a:endParaRPr lang="en-US" dirty="0"/>
          </a:p>
          <a:p>
            <a:r>
              <a:rPr lang="en-US" dirty="0" smtClean="0"/>
              <a:t>Common-ground XML representations for </a:t>
            </a:r>
          </a:p>
          <a:p>
            <a:pPr lvl="1"/>
            <a:r>
              <a:rPr lang="en-US" dirty="0" smtClean="0"/>
              <a:t>M</a:t>
            </a:r>
            <a:r>
              <a:rPr lang="en-US" dirty="0"/>
              <a:t>ission agenda plans, </a:t>
            </a:r>
            <a:r>
              <a:rPr lang="en-US" dirty="0" smtClean="0"/>
              <a:t>mission </a:t>
            </a:r>
            <a:r>
              <a:rPr lang="en-US" dirty="0"/>
              <a:t>scripts, and </a:t>
            </a:r>
            <a:r>
              <a:rPr lang="en-US" dirty="0" smtClean="0"/>
              <a:t>post-mission recorded telemetry results.</a:t>
            </a:r>
          </a:p>
          <a:p>
            <a:pPr lvl="1"/>
            <a:r>
              <a:rPr lang="en-US" b="1" i="1" dirty="0"/>
              <a:t>Future work: </a:t>
            </a:r>
            <a:r>
              <a:rPr lang="en-US" dirty="0" smtClean="0"/>
              <a:t>defining unit </a:t>
            </a:r>
            <a:r>
              <a:rPr lang="en-US" dirty="0"/>
              <a:t>tests and expected results for verification and </a:t>
            </a:r>
            <a:r>
              <a:rPr lang="en-US" dirty="0" smtClean="0"/>
              <a:t>validation.</a:t>
            </a:r>
          </a:p>
          <a:p>
            <a:r>
              <a:rPr lang="en-US" dirty="0" smtClean="0"/>
              <a:t>Operators have single archivable, validatable format for robot tasking, results 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directly convertible to and from a wide variety of different robot command languages.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25138" y="6165854"/>
            <a:ext cx="8803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https://savage.nps.edu/Savage/AuvWorkbench/AVCL/AVCL.html</a:t>
            </a:r>
            <a:r>
              <a:rPr lang="en-US" sz="2400" dirty="0"/>
              <a:t>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0428316" y="2008505"/>
            <a:ext cx="1140715" cy="763145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FFCF2A"/>
                </a:solidFill>
                <a:latin typeface="Tahoma" pitchFamily="34" charset="0"/>
                <a:ea typeface="ＭＳ Ｐゴシック" pitchFamily="1" charset="-128"/>
              </a:defRPr>
            </a:lvl9pPr>
          </a:lstStyle>
          <a:p>
            <a:r>
              <a:rPr lang="en-US" sz="2000" b="1" kern="0" dirty="0" smtClean="0">
                <a:solidFill>
                  <a:schemeClr val="accent1">
                    <a:lumMod val="50000"/>
                  </a:schemeClr>
                </a:solidFill>
              </a:rPr>
              <a:t>Mission Tasking</a:t>
            </a:r>
            <a:endParaRPr lang="en-US" sz="2000" b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88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6993" y="-115687"/>
            <a:ext cx="11072552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AVCL mission agenda, as pseudo-code </a:t>
            </a:r>
            <a:r>
              <a:rPr lang="en-US" dirty="0"/>
              <a:t>XML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08519" y="1089493"/>
            <a:ext cx="6106594" cy="571612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&lt;?xml version="1.0" encoding="UTF-8"?&gt;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&lt;</a:t>
            </a:r>
            <a:r>
              <a:rPr lang="en-US" sz="1500" dirty="0" err="1"/>
              <a:t>UUVMission</a:t>
            </a:r>
            <a:r>
              <a:rPr lang="en-US" sz="1500" dirty="0"/>
              <a:t>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&lt;</a:t>
            </a:r>
            <a:r>
              <a:rPr lang="en-US" sz="1500" dirty="0" err="1"/>
              <a:t>GoalSet</a:t>
            </a:r>
            <a:r>
              <a:rPr lang="en-US" sz="1500" dirty="0"/>
              <a:t>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&lt;</a:t>
            </a:r>
            <a:r>
              <a:rPr lang="en-US" sz="1500" b="1" dirty="0">
                <a:solidFill>
                  <a:schemeClr val="accent6">
                    <a:lumMod val="75000"/>
                  </a:schemeClr>
                </a:solidFill>
              </a:rPr>
              <a:t>Goal</a:t>
            </a:r>
            <a:r>
              <a:rPr lang="en-US" sz="1500" dirty="0"/>
              <a:t> area=”A” </a:t>
            </a:r>
            <a:r>
              <a:rPr lang="en-US" sz="1500" dirty="0">
                <a:solidFill>
                  <a:schemeClr val="accent4">
                    <a:lumMod val="50000"/>
                  </a:schemeClr>
                </a:solidFill>
              </a:rPr>
              <a:t>id=”goal1”&gt;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    &lt;</a:t>
            </a:r>
            <a:r>
              <a:rPr lang="en-US" sz="1500" b="1" dirty="0">
                <a:solidFill>
                  <a:srgbClr val="00CC00"/>
                </a:solidFill>
              </a:rPr>
              <a:t>Search</a:t>
            </a:r>
            <a:r>
              <a:rPr lang="en-US" sz="1500" dirty="0">
                <a:solidFill>
                  <a:srgbClr val="00CC00"/>
                </a:solidFill>
              </a:rPr>
              <a:t> </a:t>
            </a:r>
            <a:r>
              <a:rPr lang="en-US" sz="1500" dirty="0" smtClean="0"/>
              <a:t>nextOnSuccess=”</a:t>
            </a:r>
            <a:r>
              <a:rPr lang="en-US" sz="1500" dirty="0"/>
              <a:t>goal2” </a:t>
            </a:r>
            <a:r>
              <a:rPr lang="en-US" sz="1500" dirty="0" smtClean="0"/>
              <a:t>nextOnFailure=”</a:t>
            </a:r>
            <a:r>
              <a:rPr lang="en-US" sz="1500" dirty="0"/>
              <a:t>goal3”/&gt;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&lt;/Goal&gt;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&lt;</a:t>
            </a:r>
            <a:r>
              <a:rPr lang="en-US" sz="1500" b="1" dirty="0">
                <a:solidFill>
                  <a:schemeClr val="accent6">
                    <a:lumMod val="75000"/>
                  </a:schemeClr>
                </a:solidFill>
              </a:rPr>
              <a:t>Goal</a:t>
            </a:r>
            <a:r>
              <a:rPr lang="en-US" sz="1500" dirty="0"/>
              <a:t> area=”A”</a:t>
            </a:r>
            <a:r>
              <a:rPr lang="en-US" sz="1500" dirty="0">
                <a:solidFill>
                  <a:schemeClr val="accent4">
                    <a:lumMod val="50000"/>
                  </a:schemeClr>
                </a:solidFill>
              </a:rPr>
              <a:t> id=”goal2”&gt;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    &lt;</a:t>
            </a:r>
            <a:r>
              <a:rPr lang="en-US" sz="1500" b="1" dirty="0" err="1">
                <a:solidFill>
                  <a:srgbClr val="00CC00"/>
                </a:solidFill>
              </a:rPr>
              <a:t>SampleEnvironment</a:t>
            </a:r>
            <a:r>
              <a:rPr lang="en-US" sz="1500" dirty="0">
                <a:solidFill>
                  <a:srgbClr val="00CC00"/>
                </a:solidFill>
              </a:rPr>
              <a:t> </a:t>
            </a:r>
            <a:r>
              <a:rPr lang="en-US" sz="1500" dirty="0" smtClean="0"/>
              <a:t>nextOnSuccess=”</a:t>
            </a:r>
            <a:r>
              <a:rPr lang="en-US" sz="1500" dirty="0"/>
              <a:t>goal3” </a:t>
            </a:r>
            <a:endParaRPr lang="en-US" sz="1500" dirty="0" smtClean="0"/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 smtClean="0"/>
              <a:t>	nextOnFailure</a:t>
            </a:r>
            <a:r>
              <a:rPr lang="en-US" sz="1500" dirty="0"/>
              <a:t>=”recover”/&gt;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&lt;/Goal&gt;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&lt;</a:t>
            </a:r>
            <a:r>
              <a:rPr lang="en-US" sz="1500" b="1" dirty="0">
                <a:solidFill>
                  <a:schemeClr val="accent6">
                    <a:lumMod val="75000"/>
                  </a:schemeClr>
                </a:solidFill>
              </a:rPr>
              <a:t>Goal</a:t>
            </a:r>
            <a:r>
              <a:rPr lang="en-US" sz="1500" dirty="0"/>
              <a:t> area=”B”</a:t>
            </a:r>
            <a:r>
              <a:rPr lang="en-US" sz="1500" dirty="0">
                <a:solidFill>
                  <a:schemeClr val="accent4">
                    <a:lumMod val="50000"/>
                  </a:schemeClr>
                </a:solidFill>
              </a:rPr>
              <a:t> id=”goal3”&gt;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    &lt;</a:t>
            </a:r>
            <a:r>
              <a:rPr lang="en-US" sz="1500" b="1" dirty="0">
                <a:solidFill>
                  <a:srgbClr val="00CC00"/>
                </a:solidFill>
              </a:rPr>
              <a:t>Search</a:t>
            </a:r>
            <a:r>
              <a:rPr lang="en-US" sz="1500" dirty="0"/>
              <a:t> </a:t>
            </a:r>
            <a:r>
              <a:rPr lang="en-US" sz="1500" dirty="0" smtClean="0"/>
              <a:t>nextOnSuccess=”</a:t>
            </a:r>
            <a:r>
              <a:rPr lang="en-US" sz="1500" dirty="0"/>
              <a:t>goal4” nextOnFailure=”goal4”/&gt;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&lt;/Goal&gt;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&lt;</a:t>
            </a:r>
            <a:r>
              <a:rPr lang="en-US" sz="1500" b="1" dirty="0">
                <a:solidFill>
                  <a:schemeClr val="accent6">
                    <a:lumMod val="75000"/>
                  </a:schemeClr>
                </a:solidFill>
              </a:rPr>
              <a:t>Goal</a:t>
            </a:r>
            <a:r>
              <a:rPr lang="en-US" sz="1500" dirty="0"/>
              <a:t> area=”C”</a:t>
            </a:r>
            <a:r>
              <a:rPr lang="en-US" sz="1500" dirty="0">
                <a:solidFill>
                  <a:schemeClr val="accent4">
                    <a:lumMod val="50000"/>
                  </a:schemeClr>
                </a:solidFill>
              </a:rPr>
              <a:t> id=”goal4”&gt;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    &lt;</a:t>
            </a:r>
            <a:r>
              <a:rPr lang="en-US" sz="1500" b="1" dirty="0">
                <a:solidFill>
                  <a:srgbClr val="00CC00"/>
                </a:solidFill>
              </a:rPr>
              <a:t>Rendezvous</a:t>
            </a:r>
            <a:r>
              <a:rPr lang="en-US" sz="1500" dirty="0">
                <a:solidFill>
                  <a:srgbClr val="00CC00"/>
                </a:solidFill>
              </a:rPr>
              <a:t> </a:t>
            </a:r>
            <a:r>
              <a:rPr lang="en-US" sz="1500" dirty="0" smtClean="0"/>
              <a:t>nextOnSuccess=”</a:t>
            </a:r>
            <a:r>
              <a:rPr lang="en-US" sz="1500" dirty="0"/>
              <a:t>recover” nextOnFailure=”recover”/&gt;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&lt;/Goal&gt;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&lt;</a:t>
            </a:r>
            <a:r>
              <a:rPr lang="en-US" sz="1500" b="1" dirty="0">
                <a:solidFill>
                  <a:schemeClr val="accent6">
                    <a:lumMod val="75000"/>
                  </a:schemeClr>
                </a:solidFill>
              </a:rPr>
              <a:t>Goal</a:t>
            </a:r>
            <a:r>
              <a:rPr lang="en-US" sz="1500" dirty="0"/>
              <a:t> area=”</a:t>
            </a:r>
            <a:r>
              <a:rPr lang="en-US" sz="1500" dirty="0" err="1"/>
              <a:t>recoveryPosition</a:t>
            </a:r>
            <a:r>
              <a:rPr lang="en-US" sz="1500" dirty="0"/>
              <a:t>” </a:t>
            </a:r>
            <a:r>
              <a:rPr lang="en-US" sz="1500" dirty="0">
                <a:solidFill>
                  <a:schemeClr val="accent4">
                    <a:lumMod val="50000"/>
                  </a:schemeClr>
                </a:solidFill>
              </a:rPr>
              <a:t>id=”recover”&gt;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    &lt;</a:t>
            </a:r>
            <a:r>
              <a:rPr lang="en-US" sz="1500" b="1" dirty="0">
                <a:solidFill>
                  <a:srgbClr val="00CC00"/>
                </a:solidFill>
              </a:rPr>
              <a:t>Transit</a:t>
            </a:r>
            <a:r>
              <a:rPr lang="en-US" sz="1500" dirty="0">
                <a:solidFill>
                  <a:srgbClr val="00CC00"/>
                </a:solidFill>
              </a:rPr>
              <a:t> </a:t>
            </a:r>
            <a:r>
              <a:rPr lang="en-US" sz="1500" dirty="0" smtClean="0"/>
              <a:t>nextOnSuccess=”</a:t>
            </a:r>
            <a:r>
              <a:rPr lang="en-US" sz="1500" dirty="0" err="1"/>
              <a:t>missionComplete</a:t>
            </a:r>
            <a:r>
              <a:rPr lang="en-US" sz="1500" dirty="0"/>
              <a:t>” </a:t>
            </a:r>
            <a:r>
              <a:rPr lang="en-US" sz="1500" dirty="0" smtClean="0"/>
              <a:t>	nextOnFailure</a:t>
            </a:r>
            <a:r>
              <a:rPr lang="en-US" sz="1500" dirty="0"/>
              <a:t>=”</a:t>
            </a:r>
            <a:r>
              <a:rPr lang="en-US" sz="1500" dirty="0" err="1"/>
              <a:t>missionAbort</a:t>
            </a:r>
            <a:r>
              <a:rPr lang="en-US" sz="1500" dirty="0"/>
              <a:t>”/&gt;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    &lt;/Goal&gt;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    &lt;/</a:t>
            </a:r>
            <a:r>
              <a:rPr lang="en-US" sz="1500" dirty="0" err="1"/>
              <a:t>GoalSet</a:t>
            </a:r>
            <a:r>
              <a:rPr lang="en-US" sz="1500" dirty="0"/>
              <a:t>&gt;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500" dirty="0"/>
              <a:t>&lt;/</a:t>
            </a:r>
            <a:r>
              <a:rPr lang="en-US" sz="1500" dirty="0" err="1"/>
              <a:t>UUVMission</a:t>
            </a:r>
            <a:r>
              <a:rPr lang="en-US" sz="1500" dirty="0"/>
              <a:t>&gt;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sz="1500" dirty="0"/>
          </a:p>
        </p:txBody>
      </p:sp>
      <p:sp>
        <p:nvSpPr>
          <p:cNvPr id="4" name="Content Placeholder 12"/>
          <p:cNvSpPr txBox="1">
            <a:spLocks/>
          </p:cNvSpPr>
          <p:nvPr/>
        </p:nvSpPr>
        <p:spPr bwMode="auto">
          <a:xfrm>
            <a:off x="5739937" y="1570411"/>
            <a:ext cx="6209608" cy="1205346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2400">
                <a:solidFill>
                  <a:srgbClr val="CCCCCC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2000">
                <a:solidFill>
                  <a:srgbClr val="CCCCCC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AVCL </a:t>
            </a:r>
            <a:r>
              <a:rPr lang="en-US" sz="3200" dirty="0">
                <a:solidFill>
                  <a:schemeClr val="tx2"/>
                </a:solidFill>
              </a:rPr>
              <a:t>is readable by human or robot,</a:t>
            </a: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captures logic of </a:t>
            </a:r>
            <a:r>
              <a:rPr lang="en-US" sz="3200" dirty="0" smtClean="0">
                <a:solidFill>
                  <a:schemeClr val="tx2"/>
                </a:solidFill>
              </a:rPr>
              <a:t>mission tasking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Content Placeholder 12"/>
          <p:cNvSpPr txBox="1">
            <a:spLocks/>
          </p:cNvSpPr>
          <p:nvPr/>
        </p:nvSpPr>
        <p:spPr bwMode="auto">
          <a:xfrm>
            <a:off x="5739937" y="3318855"/>
            <a:ext cx="6217921" cy="1205346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2400">
                <a:solidFill>
                  <a:srgbClr val="CCCCCC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2000">
                <a:solidFill>
                  <a:srgbClr val="CCCCCC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9pPr>
          </a:lstStyle>
          <a:p>
            <a:pPr marL="0" algn="ctr">
              <a:spcBef>
                <a:spcPts val="0"/>
              </a:spcBef>
            </a:pPr>
            <a:r>
              <a:rPr lang="en-US" sz="3200" dirty="0">
                <a:solidFill>
                  <a:schemeClr val="tx2"/>
                </a:solidFill>
              </a:rPr>
              <a:t>XML </a:t>
            </a:r>
            <a:r>
              <a:rPr lang="en-US" sz="3200" dirty="0" smtClean="0">
                <a:solidFill>
                  <a:schemeClr val="tx2"/>
                </a:solidFill>
              </a:rPr>
              <a:t>ensures syntactically correct, well-defined, numerically valid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8" name="Content Placeholder 12"/>
          <p:cNvSpPr txBox="1">
            <a:spLocks/>
          </p:cNvSpPr>
          <p:nvPr/>
        </p:nvSpPr>
        <p:spPr bwMode="auto">
          <a:xfrm>
            <a:off x="5739937" y="5067299"/>
            <a:ext cx="6217921" cy="1205346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2400">
                <a:solidFill>
                  <a:srgbClr val="CCCCCC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2000">
                <a:solidFill>
                  <a:srgbClr val="CCCCCC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5A"/>
              </a:buClr>
              <a:buFont typeface="Times"/>
              <a:buChar char="•"/>
              <a:defRPr sz="1800">
                <a:solidFill>
                  <a:srgbClr val="CCCCCC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Needed: semantic representation </a:t>
            </a:r>
          </a:p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to check ethical, logical consistency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6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1" cy="6858000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107286" y="4210629"/>
            <a:ext cx="2974582" cy="135318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hlinkClick r:id="rId4"/>
              </a:rPr>
              <a:t>Mission Execution Ontology (MEO) source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smtClean="0"/>
              <a:t> </a:t>
            </a:r>
            <a:r>
              <a:rPr lang="en-US" sz="2400" dirty="0" smtClean="0"/>
              <a:t>implemented, tested </a:t>
            </a:r>
            <a:br>
              <a:rPr lang="en-US" sz="2400" dirty="0" smtClean="0"/>
            </a:br>
            <a:r>
              <a:rPr lang="en-US" sz="2400" dirty="0" smtClean="0"/>
              <a:t>using Protégé tool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537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" y="0"/>
            <a:ext cx="10902303" cy="68461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095" y="2217185"/>
            <a:ext cx="3640015" cy="184614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900" dirty="0">
                <a:hlinkClick r:id="rId4"/>
              </a:rPr>
              <a:t>Mission Execution Ontology (MEO) source</a:t>
            </a:r>
            <a:r>
              <a:rPr lang="en-US" sz="2900" dirty="0"/>
              <a:t/>
            </a:r>
            <a:br>
              <a:rPr lang="en-US" sz="29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2900" dirty="0"/>
              <a:t> implemented, tested </a:t>
            </a:r>
            <a:br>
              <a:rPr lang="en-US" sz="2900" dirty="0"/>
            </a:br>
            <a:r>
              <a:rPr lang="en-US" sz="2900" dirty="0"/>
              <a:t>using Protégé tool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98094" y="4126982"/>
            <a:ext cx="3640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Turtle (.</a:t>
            </a:r>
            <a:r>
              <a:rPr lang="en-US" sz="3200" dirty="0" err="1" smtClean="0"/>
              <a:t>ttl</a:t>
            </a:r>
            <a:r>
              <a:rPr lang="en-US" sz="3200" dirty="0" smtClean="0"/>
              <a:t>) syntax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D57DBB9-07C6-49AB-BFD5-E737C7E241F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2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3407" y="365125"/>
            <a:ext cx="7414954" cy="1325563"/>
          </a:xfrm>
        </p:spPr>
        <p:txBody>
          <a:bodyPr/>
          <a:lstStyle/>
          <a:p>
            <a:r>
              <a:rPr lang="en-US" dirty="0" smtClean="0"/>
              <a:t>Ship response dilemma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931" y="41564"/>
            <a:ext cx="10612656" cy="6634514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1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Sailor Overboard </a:t>
            </a:r>
            <a:r>
              <a:rPr lang="en-US" b="1" dirty="0" smtClean="0"/>
              <a:t>Mission: Description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082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Purpose</a:t>
            </a:r>
          </a:p>
          <a:p>
            <a:r>
              <a:rPr lang="en-US" sz="2600" dirty="0" smtClean="0"/>
              <a:t>Life saving: single </a:t>
            </a:r>
            <a:r>
              <a:rPr lang="en-US" sz="2600" dirty="0"/>
              <a:t>unmanned air/surface vehicle actions to complement human </a:t>
            </a:r>
            <a:r>
              <a:rPr lang="en-US" sz="2600" dirty="0" smtClean="0"/>
              <a:t>responses </a:t>
            </a:r>
            <a:r>
              <a:rPr lang="en-US" sz="2600" dirty="0"/>
              <a:t>when performing </a:t>
            </a:r>
            <a:r>
              <a:rPr lang="en-US" sz="2600" i="1" dirty="0" smtClean="0"/>
              <a:t>“</a:t>
            </a:r>
            <a:r>
              <a:rPr lang="en-US" sz="2600" i="1" dirty="0"/>
              <a:t>SAILOR OVERBOARD” </a:t>
            </a:r>
            <a:r>
              <a:rPr lang="en-US" sz="2600" dirty="0" smtClean="0"/>
              <a:t>operations.</a:t>
            </a:r>
          </a:p>
          <a:p>
            <a:r>
              <a:rPr lang="en-US" sz="2600" dirty="0"/>
              <a:t>C</a:t>
            </a:r>
            <a:r>
              <a:rPr lang="en-US" sz="2600" dirty="0" smtClean="0"/>
              <a:t>arried </a:t>
            </a:r>
            <a:r>
              <a:rPr lang="en-US" sz="2600" dirty="0"/>
              <a:t>out in </a:t>
            </a:r>
            <a:r>
              <a:rPr lang="en-US" sz="2600" dirty="0" smtClean="0"/>
              <a:t>direct concert with formal </a:t>
            </a:r>
            <a:r>
              <a:rPr lang="en-US" sz="2600" i="1" dirty="0"/>
              <a:t>shipboard emergency procedures</a:t>
            </a:r>
            <a:r>
              <a:rPr lang="en-US" sz="2600" dirty="0"/>
              <a:t>. </a:t>
            </a:r>
          </a:p>
          <a:p>
            <a:r>
              <a:rPr lang="en-US" sz="2600" dirty="0"/>
              <a:t>Multiple UAVs/USVs </a:t>
            </a:r>
            <a:r>
              <a:rPr lang="en-US" sz="2600" dirty="0" smtClean="0"/>
              <a:t>might </a:t>
            </a:r>
            <a:r>
              <a:rPr lang="en-US" sz="2600" dirty="0"/>
              <a:t>be employed in parallel with </a:t>
            </a:r>
            <a:r>
              <a:rPr lang="en-US" sz="2600" dirty="0" smtClean="0"/>
              <a:t>ships and aircraft</a:t>
            </a:r>
            <a:r>
              <a:rPr lang="en-US" sz="2600" dirty="0"/>
              <a:t>, </a:t>
            </a:r>
            <a:r>
              <a:rPr lang="en-US" sz="2600" dirty="0" smtClean="0"/>
              <a:t>avoid mutual </a:t>
            </a:r>
            <a:r>
              <a:rPr lang="en-US" sz="2600" dirty="0"/>
              <a:t>interference by each following </a:t>
            </a:r>
            <a:r>
              <a:rPr lang="en-US" sz="2600" dirty="0" err="1"/>
              <a:t>deconflicted</a:t>
            </a:r>
            <a:r>
              <a:rPr lang="en-US" sz="2600" dirty="0"/>
              <a:t> mission orders</a:t>
            </a:r>
            <a:r>
              <a:rPr lang="en-US" sz="2600" dirty="0" smtClean="0"/>
              <a:t>.</a:t>
            </a:r>
          </a:p>
          <a:p>
            <a:pPr marL="0" indent="0">
              <a:buNone/>
            </a:pPr>
            <a:r>
              <a:rPr lang="en-US" b="1" dirty="0" smtClean="0"/>
              <a:t>Phases</a:t>
            </a:r>
          </a:p>
          <a:p>
            <a:r>
              <a:rPr lang="en-US" dirty="0" smtClean="0"/>
              <a:t>Deploy/Launch, Rendezvous, Track Sailor until Safe, Return/Recovery.</a:t>
            </a:r>
          </a:p>
          <a:p>
            <a:pPr marL="0" indent="0">
              <a:buNone/>
            </a:pPr>
            <a:r>
              <a:rPr lang="en-US" b="1" dirty="0" smtClean="0"/>
              <a:t>Human Supervisory Role</a:t>
            </a:r>
          </a:p>
          <a:p>
            <a:r>
              <a:rPr lang="en-US" dirty="0" smtClean="0"/>
              <a:t>Order standoff if interfering, manual control is possible due to proximity, can communicate to sailor via loudspeaker or beacon light.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1A39DF-61A9-4ACA-B734-536BAC9BE4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7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9820</TotalTime>
  <Words>2046</Words>
  <Application>Microsoft Office PowerPoint</Application>
  <PresentationFormat>Widescreen</PresentationFormat>
  <Paragraphs>256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ＭＳ Ｐゴシック</vt:lpstr>
      <vt:lpstr>Arial</vt:lpstr>
      <vt:lpstr>Calibri</vt:lpstr>
      <vt:lpstr>Calibri Light</vt:lpstr>
      <vt:lpstr>Office Theme</vt:lpstr>
      <vt:lpstr>Ethical Control of Unmanned Systems  Mission Design and Semantic Web Exemplars for Human Supervision of Lethal/Lifesaving Autonomy</vt:lpstr>
      <vt:lpstr>US Semantic Technologies Symposium (US2TS)  Session: Hybrid AI for Context Understanding</vt:lpstr>
      <vt:lpstr>Synopsis: Ethical Control of Unmanned Systems</vt:lpstr>
      <vt:lpstr>Autonomous Vehicle Command Language (AVCL)</vt:lpstr>
      <vt:lpstr>Example AVCL mission agenda, as pseudo-code XML</vt:lpstr>
      <vt:lpstr>PowerPoint Presentation</vt:lpstr>
      <vt:lpstr>Mission Execution Ontology (MEO) source   implemented, tested  using Protégé tool </vt:lpstr>
      <vt:lpstr>Ship response dilemma</vt:lpstr>
      <vt:lpstr>Sailor Overboard Mission: Description</vt:lpstr>
      <vt:lpstr>Sailor overboard mission diagram</vt:lpstr>
      <vt:lpstr>SailorOverboard.xml in gitlab.nps.edu version control</vt:lpstr>
      <vt:lpstr>Sailor overboard mission orders AVCL</vt:lpstr>
      <vt:lpstr>Ontology for Ethical Control of Unmanned Systems in a Surrogate Scenario: Example Relationship Definitions</vt:lpstr>
      <vt:lpstr>Sailor overboard mission .ttl Turtle</vt:lpstr>
      <vt:lpstr>SPARQL mission query MissionQuery_01_GoalBranches.rq</vt:lpstr>
      <vt:lpstr>SPARQL query response SailorOverboardConverted. MissionQuery_01_GoalBranches.rq.txt</vt:lpstr>
      <vt:lpstr>Example simulation using AUV Workbench</vt:lpstr>
      <vt:lpstr>4 earlier example missions, UUV and USV</vt:lpstr>
      <vt:lpstr>Not suitable for brute-force numerical computation</vt:lpstr>
      <vt:lpstr>OODA Significance for Ethical Control</vt:lpstr>
      <vt:lpstr>IEEE P7000-series Standards Projects   https://ethicsinaction.ieee.org </vt:lpstr>
      <vt:lpstr>IEEE Standards Project P7007 for Ontological Standard for Ethically driven Robotics and Automation Systems</vt:lpstr>
      <vt:lpstr>Key Insights regarding Human Ethical Control</vt:lpstr>
      <vt:lpstr>Conclusions</vt:lpstr>
      <vt:lpstr>Contact</vt:lpstr>
      <vt:lpstr>Contact</vt:lpstr>
      <vt:lpstr>Ethical Control flyer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Ethical Control of Unmanned Systems  Exemplar Mission Definitions,</dc:title>
  <dc:creator>brutzman</dc:creator>
  <dc:description>Open-source license https://savage.nps.edu/EthicalControl/license.html</dc:description>
  <cp:lastModifiedBy>brutzman</cp:lastModifiedBy>
  <cp:revision>1312</cp:revision>
  <cp:lastPrinted>2020-03-09T18:21:34Z</cp:lastPrinted>
  <dcterms:created xsi:type="dcterms:W3CDTF">2019-12-08T23:17:12Z</dcterms:created>
  <dcterms:modified xsi:type="dcterms:W3CDTF">2020-03-09T21:48:17Z</dcterms:modified>
</cp:coreProperties>
</file>